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omments/comment4.xml" ContentType="application/vnd.openxmlformats-officedocument.presentationml.comments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589" r:id="rId3"/>
    <p:sldId id="546" r:id="rId4"/>
    <p:sldId id="549" r:id="rId5"/>
    <p:sldId id="548" r:id="rId6"/>
    <p:sldId id="550" r:id="rId7"/>
    <p:sldId id="547" r:id="rId8"/>
    <p:sldId id="551" r:id="rId9"/>
    <p:sldId id="552" r:id="rId10"/>
    <p:sldId id="554" r:id="rId11"/>
    <p:sldId id="555" r:id="rId12"/>
    <p:sldId id="553" r:id="rId13"/>
    <p:sldId id="556" r:id="rId14"/>
    <p:sldId id="557" r:id="rId15"/>
    <p:sldId id="558" r:id="rId16"/>
    <p:sldId id="559" r:id="rId17"/>
    <p:sldId id="560" r:id="rId18"/>
    <p:sldId id="570" r:id="rId19"/>
    <p:sldId id="576" r:id="rId20"/>
    <p:sldId id="578" r:id="rId21"/>
    <p:sldId id="561" r:id="rId22"/>
    <p:sldId id="562" r:id="rId23"/>
    <p:sldId id="563" r:id="rId24"/>
    <p:sldId id="565" r:id="rId25"/>
    <p:sldId id="564" r:id="rId26"/>
    <p:sldId id="566" r:id="rId27"/>
    <p:sldId id="587" r:id="rId28"/>
    <p:sldId id="567" r:id="rId29"/>
    <p:sldId id="569" r:id="rId30"/>
    <p:sldId id="588" r:id="rId31"/>
    <p:sldId id="568" r:id="rId32"/>
    <p:sldId id="571" r:id="rId33"/>
    <p:sldId id="572" r:id="rId34"/>
    <p:sldId id="573" r:id="rId35"/>
    <p:sldId id="574" r:id="rId36"/>
    <p:sldId id="580" r:id="rId37"/>
    <p:sldId id="581" r:id="rId38"/>
    <p:sldId id="583" r:id="rId39"/>
    <p:sldId id="582" r:id="rId40"/>
    <p:sldId id="584" r:id="rId41"/>
    <p:sldId id="585" r:id="rId42"/>
    <p:sldId id="575" r:id="rId43"/>
    <p:sldId id="579" r:id="rId44"/>
    <p:sldId id="58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 Zhang" initials="KZ" lastIdx="1" clrIdx="0">
    <p:extLst>
      <p:ext uri="{19B8F6BF-5375-455C-9EA6-DF929625EA0E}">
        <p15:presenceInfo xmlns:p15="http://schemas.microsoft.com/office/powerpoint/2012/main" userId="4eea2330dc7bfa53" providerId="Windows Live"/>
      </p:ext>
    </p:extLst>
  </p:cmAuthor>
  <p:cmAuthor id="2" name="Khai T Nguyen Tran" initials="KTNT" lastIdx="8" clrIdx="1">
    <p:extLst>
      <p:ext uri="{19B8F6BF-5375-455C-9EA6-DF929625EA0E}">
        <p15:presenceInfo xmlns:p15="http://schemas.microsoft.com/office/powerpoint/2012/main" userId="S::tuh23333@temple.edu::aac186ef-0171-48ed-87b8-d75b05c185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0000"/>
    <a:srgbClr val="000099"/>
    <a:srgbClr val="FF9966"/>
    <a:srgbClr val="000066"/>
    <a:srgbClr val="FFCCFF"/>
    <a:srgbClr val="9966FF"/>
    <a:srgbClr val="E673FD"/>
    <a:srgbClr val="7E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3" autoAdjust="0"/>
    <p:restoredTop sz="99263" autoAdjust="0"/>
  </p:normalViewPr>
  <p:slideViewPr>
    <p:cSldViewPr>
      <p:cViewPr varScale="1">
        <p:scale>
          <a:sx n="91" d="100"/>
          <a:sy n="91" d="100"/>
        </p:scale>
        <p:origin x="116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2"/>
    </p:cViewPr>
  </p:sorterViewPr>
  <p:notesViewPr>
    <p:cSldViewPr>
      <p:cViewPr varScale="1">
        <p:scale>
          <a:sx n="50" d="100"/>
          <a:sy n="50" d="100"/>
        </p:scale>
        <p:origin x="-215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17:22.128" idx="1">
    <p:pos x="5430" y="780"/>
    <p:text>Node dynamics ---&gt; Dynamic Functional Network --&gt; Communities graph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8:25:37.304" idx="2">
    <p:pos x="1496" y="2880"/>
    <p:text>EEG signals for different subjects/species</p:text>
    <p:extLst>
      <p:ext uri="{C676402C-5697-4E1C-873F-D02D1690AC5C}">
        <p15:threadingInfo xmlns:p15="http://schemas.microsoft.com/office/powerpoint/2012/main" timeZoneBias="300"/>
      </p:ext>
    </p:extLst>
  </p:cm>
  <p:cm authorId="2" dt="2021-03-10T18:26:50.031" idx="3">
    <p:pos x="1384" y="3112"/>
    <p:text>nuclear power plant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9:44:25.709" idx="4">
    <p:pos x="2880" y="3686"/>
    <p:text>h_t vector for hidden state that tries to sumarize all historical info</p:text>
    <p:extLst>
      <p:ext uri="{C676402C-5697-4E1C-873F-D02D1690AC5C}">
        <p15:threadingInfo xmlns:p15="http://schemas.microsoft.com/office/powerpoint/2012/main" timeZoneBias="300"/>
      </p:ext>
    </p:extLst>
  </p:cm>
  <p:cm authorId="2" dt="2021-03-10T19:45:23.309" idx="5">
    <p:pos x="4995" y="2063"/>
    <p:text/>
    <p:extLst>
      <p:ext uri="{C676402C-5697-4E1C-873F-D02D1690AC5C}">
        <p15:threadingInfo xmlns:p15="http://schemas.microsoft.com/office/powerpoint/2012/main" timeZoneBias="300"/>
      </p:ext>
    </p:extLst>
  </p:cm>
  <p:cm authorId="2" dt="2021-03-10T19:49:09.138" idx="6">
    <p:pos x="2231" y="3812"/>
    <p:text>Attention &amp; memory for RNN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0T19:52:04.628" idx="7">
    <p:pos x="4629" y="1257"/>
    <p:text>RNN can only predict 1 time step ahead -- apply it iteratively to predict the next steps x_(t+1), x_(t+2),...,x_(t+k) ---&gt; non-teaacher forcing</p:text>
    <p:extLst>
      <p:ext uri="{C676402C-5697-4E1C-873F-D02D1690AC5C}">
        <p15:threadingInfo xmlns:p15="http://schemas.microsoft.com/office/powerpoint/2012/main" timeZoneBias="300"/>
      </p:ext>
    </p:extLst>
  </p:cm>
  <p:cm authorId="2" dt="2021-03-10T19:58:38.418" idx="8">
    <p:pos x="2584" y="1661"/>
    <p:text>non-teacher forcing - use y^ to feed in next hidden state. teacher forcing - use x to feed in next.</p:text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3-11T00:56:10.1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15801 11112 0,'25'0'15,"0"0"16,-1 0-15,1 0 0,0 25-1,25-25 1,-26 0 0,51 0-1,-26 0 16,-24 0-15,25 0 0,-25 0-1,24 0 1,1 0 0,-25 0-1,24 0 1,-24 0-1,25 0 1,-26 25 0,26-25-1,0 0 1,-26 0 0,1 0-1,0 0 1,25 0 15,-25 0-15,-1 0 15,1 0-15,0 0-1,0 0 16,0 0 1,-1 0 15,1 0-16,0 0 16,0 0 15,0 0-31,-1 0-15,1 0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3-11T00:56:15.9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16049 7293 0,'25'0'125,"0"0"-93,-1 0-1,1 24 0,0-24-31,0 0 31,-25 25 1,25-25-32,-25 25 15,24-25 17,1 0-17,-25 25 1,25-25 15,-25 25-15,25-25-1,-25 24 1,0 1 0,25-25-1,-25 25 1,0 0 15,24 0 0,-24-1-31,0 1 32,25-25-17,-25 25 1,0 0 15,0 0-15,25-25-1,-25 24 1,0 1 15,0 0 0,0 0 1,25-25-32,-25 25 15,0-1 17,0 1-17,0 0 16,0 0-15,0 0 0,0-1-1,0 1 17,0 0-17,0 0 1,0 0-1,0 0 17,0-1-17,0 1 1,0 0 15,0 0-15,0 0-1,0-1 1,0 1 0,0 0 15,0 0-31,0 0 16,0-1 15,0 1-16,0 0 1,0 0 15,0 0 1,0-1-17,0 1 1,0 0-1,0 0 17,0 0-17,0-1-15,0 1 16,0 0 0,0 0 15,0 0-16,0-1 1,0 1 0,0 25-1,0-25 1,0-1 0,-25 1-1,25 0 1,0 0-1,0 0 1,0-1 0,-25 1-1,25 0 1,-25 0 0,25 0-1,0 0 16,0-1-15,0 1 0,0 0-1,0 0 1,0 0 0,0-1-1,-24-24 1,24 25-1,0 25 1,0-25 0,0-1-1,0 26 17,0-25-1,0 24-16,0-24 17,0 0-17,0 0 1,0 0 0,0-1-1,0 1 1,0 0-1,0 0 1,0 0 0,0 24-1,0-24 1,0 0 0,0 0-1,0 24 16,0-24-15,0 0 0,0 0 15,0-1-15,0 1-1,0 0 16,0 0-15,24 0 0,-24 0 15,0-1-15,25-24-1,-25 25 1,0 0 15,25-25 0,-25 25-15,25-25 15,0 0 47,-1 25-62,1-25 15,0 0 16,-25 24-31,25-24-1,0 0 1,-25 25 0,24-25-1,1 0 1,0 0 15,0 25-31,0-25 31,0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3-11T00:56:22.4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16074 13841 0,'25'0'15,"-1"0"1,1 25-1,0-25 1,0 0 0,0 0-1,-1 0 1,1 0 0,25 0-1,-25 0 1,-1 0-1,1 0 1,25 0 0,-25 0 15,-1 0-15,1 0-1,-25-25-15,25 25 16,0 0 15,0 0-31,24 0 31,-24 0-15,0 0 0,0 0-1,0 0 1,-1 0-1,1 0 32,0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3-11T00:56:31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15875 11435 0,'25'0'0,"0"0"31,0 0-15,0 0 15,-1 0-15,1 0-1,0 0-15,0 0 16,0 0 15,-1 0-15,1 0 0,0 0-1,0 0 1,0 0-1,-1 0 1,1 0 15,0 0 1,0 0-32,0 0 15,-1 0 1,26 0-1,-25 0 1,24 0 0,-24 0 15,0 0-15,0 0-1,0 0 1,-1 0-1,1 0 1,0 0 0,0 0-1,0 0 1,0 0 15,-1 0-31,1 0 16,0 0 15,25 0-15,-26 0-1,1 0 1,0 0 0,0 0-1</inkml:trace>
  <inkml:trace contextRef="#ctx0" brushRef="#br0" timeOffset="1759.05">16223 18281 0,'24'0'47,"1"0"-16,0 0-15,0 0-16,0 0 16,-1 0-1,1 0 1,25-25 0,-25 0-1,-1 25 1,1 0-1,0-24 1,0 24 0,0 0-1,-1 0 1,1 0 15,0 0-15,25 0-1,-25 0 1,-1 0 0,1 0-1,0 0 1,0 0 0,0 0 15,-25-25 0,24 25-15,1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49133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23:30:11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4904 15716 0,'35'18'31,"-17"35"-31,-18 17 15,0 1-15,0 52 16,0 213 15,35-160 1,-35 0-17,17-17 1,-17 17-1,36 18 1,-19-52 0,-17-19-1,18-17 1,-18-18 0,35-35-1,-35-35 1,0-1-1,-17-17 48,17-53-47,-53-17-16,53-89 15</inkml:trace>
  <inkml:trace contextRef="#ctx0" brushRef="#br0" timeOffset="1836.01">4904 15505 0,'17'0'47,"36"17"-31,-18 1-1,-17-18 1,17 0 0,54 0-1,-72 0 1,18 0-16,36 0 15,-36-18 1,36 1 0,-71-1-1,18 18 79,-1 0-78,-17 35 15,0 0-31,35 1 16,-35 34-16,18 54 15,-18-1 1,18 36-1,-18-36 1,53 1 0,-53-36 15,35 0-15,-17 1-1,-18 16 1,17 1-1,18-18 1,-17-17 0,-18-18-1,18 123 17,-1-52-17,19-36 1,-19 18-1,36-18 1,-35 0 0,35 18-1,-36 17 17,36-52-17,-53-18 1,0-35 62,-17-18-47,-1 0-15,0 0-16,1 0 15,-54 0 1,54 0-16,-36 0 16,-36-36 15,-16 19-15,16-1-1,1-17 1,0 35-1,-35 0 1,87 0 0,19 0-1,-19 0 95,19 0-79,-1-18 78,18-52-93</inkml:trace>
  <inkml:trace contextRef="#ctx0" brushRef="#br0" timeOffset="2444">4974 16034 0,'35'0'31,"-17"0"-15,0 0-16,17 0 15,18 0 1,-35 0 0,17 0-1</inkml:trace>
  <inkml:trace contextRef="#ctx0" brushRef="#br0" timeOffset="3003.81">5062 16545 0,'71'0'32,"-18"0"-17,0 0 1,-18 0-16,0 0 15,-17 0 1,0 0 31,-1 0-47,54 0 16,-36 0-1,0 0 1,1 0-1,-19 0 1</inkml:trace>
  <inkml:trace contextRef="#ctx0" brushRef="#br0" timeOffset="3556.06">5027 15981 0,'0'0'0,"35"0"0,18 17 16,18-17-1,-18 0 1,17 0 15,-34 0-15,17 0-1</inkml:trace>
  <inkml:trace contextRef="#ctx0" brushRef="#br0" timeOffset="4389.13">5062 16369 0,'18'0'31,"0"0"-31,70-18 32,-53 18-17,-17-17 1,-1 17-1,19 0 17,-19 0-17,19 0 1,-19 0 15,1 0-15,17 0 46,-17 0-46,-4040 0 0,8079 0 77,-4075 0-30</inkml:trace>
  <inkml:trace contextRef="#ctx0" brushRef="#br0" timeOffset="5084.92">4992 16192 0,'17'0'31,"19"0"-16,-1 0 1,36 0 0,-19 0-1,-16 0 1,-1-17 0,-17 17-1,-1 0 48,1 0 62</inkml:trace>
  <inkml:trace contextRef="#ctx0" brushRef="#br0" timeOffset="6893.23">5098 16775 0,'17'0'15,"1"0"17,0 0-32,140 0 31,-17-18 0,-88 18-31,-17-18 16,-1 18-1,0 0 1,-17 0 0,-1 0-1,19 0 1</inkml:trace>
  <inkml:trace contextRef="#ctx0" brushRef="#br0" timeOffset="7884.34">6438 16334 0,'0'-18'16,"-70"-35"15,34 53-16,-17 0-15,1-18 47,16 89-15,36 17-1,18-35 0,0-53-15,-1 0 15,-17-18-15,18-17-1,-4058-18 1,8097 53 78,-4057 36-94,36 16 15,-19-16 1,1 17-16,17 70 15,-17-35 1,17-17 0,-17-18-1,-36 0 1,-17-18 0,-36 18-1,18-35 1,18-18-1,0 0 1,17 0 15,1 0 1,17-18-1</inkml:trace>
  <inkml:trace contextRef="#ctx0" brushRef="#br0" timeOffset="8792.92">6526 16387 0,'0'0'0,"36"0"16,-19 0-16,1-18 15,0 18 32,-18 18 0,0 52-47,0 1 31,-53-1-15,17-17-1,19-35 1,52-18 125,53 0-126,-17 0-15,105 0 32,-17 0-17,-71 0 1,-70 0-16,-1 0 15,-34 0 95,-1 0-110,-35-18 15,36 0-15</inkml:trace>
  <inkml:trace contextRef="#ctx0" brushRef="#br0" timeOffset="9230.04">6879 16334 0,'18'0'31,"-1"0"-31,1 123 15,-18 53 1,0 36 15,18-53-31,-18-36 32,35-87-17,-35-19 48,-35-17-48,17 0 1,-17 0-16,0 0 16,-1 0-16</inkml:trace>
  <inkml:trace contextRef="#ctx0" brushRef="#br0" timeOffset="10333.92">5133 17180 0,'18'0'32,"-1"0"-17,1 0 1,35 0-1,-18 0-15,0-17 16,106-36 0,-70 35-1,-53 18 1,-1 0 15</inkml:trace>
  <inkml:trace contextRef="#ctx0" brushRef="#br0" timeOffset="10862.65">5151 17480 0,'0'0'15,"52"0"-15,90 0 16,16 0 0,-34 0-1,-1-53 1,-70 53 0,0-17-1,-71 17 63,-34 17-62,16-17 0,19 18-16</inkml:trace>
  <inkml:trace contextRef="#ctx0" brushRef="#br0" timeOffset="11428.99">5256 17727 0,'53'0'31,"0"0"-31,71 0 16,-54-18 0,-17 18-1,35-35 1,18 35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49133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07T23:31:55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22966 12823 0,'0'0'0,"-35"0"15,-18-17-15,-124-36 16,18 0 0,-52 0 15,-54 0-31,-299-35 47,334 35-32,-16 53 1,34-35 0,53 17-1,-17-17 1,-18 35-1,17 0 1,1 0 0,-194 0 15,-36 17 16,353 1-32,18-18-15,-54 18 16,19 35 0,35-36-1,17-17 1,-17 36 0,-18 34-1,-53 1 1,0 35-1,36-54 1,34 37 0,-17 34-1,-35 54 1,53-89 0,35 35-1,0-35 16,0 36-15,0-18 0,35 0-1,0-71 1,-17 35 0,35 19-1,18 52 1,-1-18-1,71-52 17,-53-18-17,-17-36 1,17 1 0,36-18-1,52 0 16,-17 0-15,52 0 0,-34-35-1,87 35 1,-122 0 0,16 0-1,19 0 1,34 0-1,1 0 1,35 0 0,0 17-1,53-17 1,-53-17 0,-36-36 15,-17 35-16,-70-35 1,35 18 0,-89 35-16,54-18 15,-1-35 1,1 0 0,-1 0-1,36 1 1,-53-19-1,-18 0 1,-18 1 0,1-71 15,-53 105-31,17-34 16,-18-1-1,-17-87 16,0 87-15,0 18 0,-17-17-1,-18 34 1,-1 19 0,-17-36-1,-52 0 1,-19 0-1,1 18 1,-54-18 0,89 0-1,-35 35 1,34 1 0,19-19 15,-18 36-16,17-17 1,71-1 15</inkml:trace>
  <inkml:trace contextRef="#ctx0" brushRef="#br0" timeOffset="936.72">24042 13423 0,'17'0'31,"-17"35"-15,18 18-1,0 18 16,17-18-15,18-53 0,-35 0-1,-1 0 1,1 0 15,-1 0-31,1 0 63,-18-18-48,0-17-15,0-18 16,0 18 0,0-36-1,0 54 1</inkml:trace>
  <inkml:trace contextRef="#ctx0" brushRef="#br0" timeOffset="1727.79">24377 13370 0,'-18'0'32,"1"0"-17,17 18 79,17 0-78,1-18-16,0 0 15,17 0 1,-18 35-1,1-35 1,0 17 0,-1 1-1,1 0 1,0-1 0,-18 54-1,0-18 1,0-36-1,0 19 1,-18-19 15,-17-17 1,17 0-17</inkml:trace>
  <inkml:trace contextRef="#ctx0" brushRef="#br0" timeOffset="2523.71">24553 13652 0,'36'0'15,"-36"-17"1,17 17-16,36 0 16,-18-53-1,36 18 1,-36-18-1,1 0 1,-19-53 15,18 71 1,-35-1-17,-17 19 32,-1 17-31,1 0-1,-19 0 1,19 0 0,-1 0-1,-35 35 1,53 18-1,0 70 1,0 1 0,18-36-1,17 18 1,0-88 15,-17-1-31,17 1 16,-17 0-1,-1-18 1,36 0 0,-17 0-1,-19 0 1</inkml:trace>
  <inkml:trace contextRef="#ctx0" brushRef="#br0" timeOffset="4609.78">23636 13988 0,'18'17'16,"-18"107"-1,0 17 1,0 53-1,-18 18 1,18-89 0,0-17-1,18-36 17,17-52-17,-35 0-15,18-18 16,-1 35 15,54-35-15,-54 0-1,36-18 1,0-105 0,-17 35-1,-19-36 1,1 1-1,-18 87 1,0 1 0,0 18-1,-18 17 32,1 0-47,-72 52 31,54 19-15,35 52 0,0-34-1,0-1 1,0-35 0,18-36 15,-1-17 0,36-176 16,-35 53-31,17-19-1,-35 72 1,0 35-1,18 35 32,-18 35-31,18 18-16,34 53 16,-34 17-1,53-35 1,-71-70-1,35-18 48,-17 0-63,-1-18 16,1 1-1,-1-36 1,19-35-1,-36 52-15,0-17 16,0-105 0,0-36 15,0 158-15,-18 36 30,0 0-14,18 18-32,-17 88 31,17-53-31,0 0 16,0 17-16,0 1 15,53-36 1,-36-17 15,1-1-15,0-17-1,-1 18 1,1-18 0,0 35 15,-18-17-16,0 17 1,0-17 0,-18 52-1,0-34 1,1-1 0,-1-35 15,0 0 0,18 35-15,-35-35 31,53 0 15,-1-18-46,1-17-1,53 18 1,-36-54-16</inkml:trace>
  <inkml:trace contextRef="#ctx0" brushRef="#br0" timeOffset="5376.68">24624 14217 0,'0'53'62,"0"-18"-62,0 53 16,0-52-1,0 122 1,0-87-16,0 52 16,18 54 15,-1-160-16,-17 19 1,35-36 47,-17-18-48,0 18 1,-1-35-1,19 35 1,-36-36 0,17 1-1,-17 0 1,0 17 0</inkml:trace>
  <inkml:trace contextRef="#ctx0" brushRef="#br0" timeOffset="5952.15">24412 14552 0,'0'-18'16,"35"18"0,-17-17-1,53-36 1,-54 53-16,1-18 16,53 1-1,-54 17 1</inkml:trace>
  <inkml:trace contextRef="#ctx0" brushRef="#br0" timeOffset="7633.04">22983 15293 0,'18'18'15,"-18"17"1,18 88-1,17 89 1,-17 194 15,-18-248 1,0-122-17,0-54 79,0-17-94,-18-159 31,18-36 0,0 195-15,18 35 0,-1 0 31,1 0-32,17 53 1,-17-18-1,-1 54 1,19-19-16,-36 89 16,17-71-1,-17-17 1,18-54 0,0-17 62,17-17-63,-35-19-15,18-52 16,-1 35 0,-17-53-1,0 53 16,0-35-15,0 71 0,18 52 77,17 18-93,-17-36 16,-18 54-16,17 0 16,36-1-1,-53-52 1,0-1 0,18-17 93,-18-17-109,0-36 16,-18-71-1</inkml:trace>
  <inkml:trace contextRef="#ctx0" brushRef="#br0" timeOffset="7921.05">23442 15752 0</inkml:trace>
  <inkml:trace contextRef="#ctx0" brushRef="#br0" timeOffset="10682.74">23689 15946 0,'0'0'0,"-18"0"32,1 0-17,-1 0 17,18 35-32,0 0 31,0 53-16,0 18 1,18-71 0,-1-17-1,19-18 32,-19 0-31,1-53-1,0 18 1,-18-18-16,0-123 16,0-213 15,0 195-15,-53 106 15,35 18-16,18 87 79,0 72-78,35-19-16,-17 124 15,35 18 1,-18-53 0,0-36-1,18-35 1,-53-70 0,0-1 15,18-17-16,17 0 17,-17 0-1,-18-17-31,0-1 16,35-123 15,-35 53-16,0 53 1,0-1 0,-17 36 46,-1 36-46,18 17-1,0-1-15,0-16 16,0 34 0,0-34-1,0-1 17,18-35-1,-1 0-16,1-71 32,-18 54-47,0-89 16,0-88 15,0-18-15,-35 89-1,17-18 1,18 70 0,-18 53-1,18 36 63,0 35-78,0 88 16,36 18 0,16 0-1,-34-36 1,0 0 15,35-34-15,0-54-1,-53 0 1,17-35 62,1 0-78,-18-17 31,17-19-15,-17 19 0,18-1-16,0-53 15,-18 1 1,0 17 0,0 35 15,-18 18 16,0 0-32,18 18 1,0 0-16,0 35 16,0-1-1,0 54 1,0-53-1,53-18 1,-35-17 0,-18 17-1,18-52 32,-1-1-31,1 0-1,0-34 1,17-54 0,-35 70-1,17-52 17,-17 71-17,0 70 79,18-36-94,-18 18 16,0 18-1,0-17 1,0-1-1,0-53 64,0-17-64,0-18-15,0-35 16,18 17-1,-18 54 1,35 17 31,-35 17-31,18 36-1,-18 18 1,17 17-1,19-35-15,-19-35 16,1-18 0,-18 17-1,18-17 17,-18 35-17,0-52 16,0-1-31</inkml:trace>
  <inkml:trace contextRef="#ctx0" brushRef="#br0" timeOffset="11936.26">23283 16880 0,'0'-17'15,"-53"17"63,36 17-46,-1-17-32,18 18 15,-18 0-15,-52 35 16,52-18 0,1 0-1,17 18 1,0-35-1,0-1 1,17-17 62,1 0-78,17 0 16,0 0-1,-35 18 95,-35 0-95,0 17 1,35-17-16,-53-1 47,35 1-31,1-18 30</inkml:trace>
  <inkml:trace contextRef="#ctx0" brushRef="#br0" timeOffset="12648.87">23424 16792 0,'0'53'16,"36"35"-1,-36 18 1,0-18-1,17-35 1,1 18 0,-18-54 15,18-17 47,-18-17-31,0-36-31,-53 35-1,53 1 1</inkml:trace>
  <inkml:trace contextRef="#ctx0" brushRef="#br0" timeOffset="13249.43">23389 17004 0,'18'-18'15,"-36"36"-15,106-89 16,36 1 0,-107 70-16,19-18 15,17 0 1,-36 18 62</inkml:trace>
  <inkml:trace contextRef="#ctx0" brushRef="#br0" timeOffset="14641.95">23724 16827 0,'-35'18'31,"17"0"-31,18 17 31,-17 0-15,-1 54-1,18-72 1,0 1-16,0 52 16,18-34-1,17-1 1,-35-17-1,18-18 17,-18-36 15,17 1-47,-17 17 15,0-70 1,0 35-1,0 18 1,0 0 0,0 70 62,0 18-63,18 35 1,17-17 0,-17-36-1,-1-35 48,1 0-32,-18-35-15,18-54-1,-18-16 1,0-19 15,0 89 0,53 35 32,-53 53-63,53 0 16,-36-18-16,36 71 15,-35-71 1,-18-17-1,17-18 17,-17-18 30,0 0-62,0-34 16,0-90-1,0 19 1,0 52 0,0 54-1,-17 17 251,-18 0-250,17 0-16,0-18 15</inkml:trace>
  <inkml:trace contextRef="#ctx0" brushRef="#br0" timeOffset="15225.14">23848 16563 0,'0'18'63,"35"34"-63,-35 1 15,35 88 1,-35-35 0,36-53-1,-36-35 1,0 17 15,-36-35 63,19-17-94</inkml:trace>
  <inkml:trace contextRef="#ctx0" brushRef="#br0" timeOffset="15696.24">23636 16792 0,'18'-17'0,"-1"-1"15,142-88 17,-124 53-17,-17 18 1,17 35 15</inkml:trace>
  <inkml:trace contextRef="#ctx0" brushRef="#br0" timeOffset="16841.1">23954 16898 0,'17'0'47,"1"0"-31,0 0 0,-1-18-1,18 1 1,-35-1-1,18-17-15,0 35 16,-18-53-16,17 0 31,-17 18-31,0-1 16,0 1 0,-17 35 62,-1 0-31,0 0-32,18 18 1,0-1-1,0 1 1,0 53 0,0-36-1,0 35 1,0-17 0,18-17-1,0 17 1,17-36-1,-35 19 1,18-36 0,-1 0-1,1 17 17,52 1 14,-17-18-30,-17 0 0,-19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E4E7-08B7-4BB5-8392-D8575E5730B5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281-01FB-4A23-B988-BD1EE652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75CC-7CB0-40AF-981D-B92BE83C1984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6.png"/><Relationship Id="rId7" Type="http://schemas.openxmlformats.org/officeDocument/2006/relationships/image" Target="../media/image38.emf"/><Relationship Id="rId12" Type="http://schemas.openxmlformats.org/officeDocument/2006/relationships/comments" Target="../comments/comment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0.emf"/><Relationship Id="rId5" Type="http://schemas.openxmlformats.org/officeDocument/2006/relationships/image" Target="../media/image37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6.xml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Box 12"/>
          <p:cNvSpPr txBox="1">
            <a:spLocks noChangeArrowheads="1"/>
          </p:cNvSpPr>
          <p:nvPr/>
        </p:nvSpPr>
        <p:spPr bwMode="gray">
          <a:xfrm>
            <a:off x="1043608" y="4521314"/>
            <a:ext cx="6912768" cy="707886"/>
          </a:xfrm>
          <a:prstGeom prst="rect">
            <a:avLst/>
          </a:prstGeom>
          <a:solidFill>
            <a:schemeClr val="accent6">
              <a:lumMod val="60000"/>
              <a:lumOff val="40000"/>
              <a:alpha val="59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Instructor: Kai Zhang</a:t>
            </a:r>
          </a:p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CIS @ Temple University, Spring 2020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j-lt"/>
              <a:ea typeface="Arial Unicode MS" panose="020B0604020202020204" pitchFamily="34" charset="-122"/>
              <a:cs typeface="Times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524" y="1496978"/>
            <a:ext cx="8424936" cy="1138773"/>
          </a:xfrm>
          <a:prstGeom prst="rect">
            <a:avLst/>
          </a:prstGeom>
          <a:solidFill>
            <a:schemeClr val="accent3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CIS 5525: Neural Computation</a:t>
            </a:r>
          </a:p>
          <a:p>
            <a:pPr algn="ctr" eaLnBrk="0" hangingPunct="0"/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Week III: Recurrent </a:t>
            </a:r>
            <a:r>
              <a:rPr lang="en-US" altLang="zh-CN" sz="3200" b="1" i="1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Neural Networks</a:t>
            </a:r>
            <a:endParaRPr lang="en-US" altLang="zh-CN" sz="3200" b="1" i="1" dirty="0">
              <a:solidFill>
                <a:schemeClr val="accent1">
                  <a:lumMod val="75000"/>
                </a:schemeClr>
              </a:solidFill>
              <a:ea typeface="Batang" panose="02030600000101010101" pitchFamily="18" charset="-127"/>
              <a:cs typeface="Times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4F30A-049E-407D-A897-BCE18D543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264A76-6AC5-4DE4-997B-0EE63052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830"/>
            <a:ext cx="9144000" cy="462034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2EEB9BC-DF7F-49E1-87B6-02E93F75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Computational Graph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7226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EE826F-3158-46B5-8128-FEABA9B1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B3EA25-E9B1-4B83-A2C3-E0CB27A4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680"/>
            <a:ext cx="9144000" cy="461264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0C7E37D-C7FD-4389-9FCF-1C59150C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Computational Graph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0806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5B5F0-656B-4A53-B78F-B817E3F9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W/ Teaching Forcing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5E406-B757-42AB-BDCF-0C0D2436C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FDD011-EE1C-4ADA-9508-E780931AD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571"/>
            <a:ext cx="9144000" cy="46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4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02306-2DEC-40E5-8FB1-D565C819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734DB-150C-4AE1-AC67-7BCD087B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78BF96-AC1D-4B5F-A5E9-547E795E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803"/>
            <a:ext cx="9144000" cy="4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1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778E9-1094-4BDC-B494-5725950C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01E9D-750E-40CE-A7ED-449CDFF97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B76739-FD5A-46B3-A601-866DFF5E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515"/>
            <a:ext cx="9144000" cy="462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4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9EEC8-AE10-4AAE-AF16-06779F44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8D2B0-8560-49B7-87E2-13396CB9C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B4C3E-66B6-44F9-B331-3625C222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634"/>
            <a:ext cx="9144000" cy="4612731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87ED3F5-2ED9-440C-A01E-757EFACCB3D1}"/>
              </a:ext>
            </a:extLst>
          </p:cNvPr>
          <p:cNvSpPr/>
          <p:nvPr/>
        </p:nvSpPr>
        <p:spPr>
          <a:xfrm>
            <a:off x="2771800" y="1916832"/>
            <a:ext cx="5498123" cy="1881554"/>
          </a:xfrm>
          <a:custGeom>
            <a:avLst/>
            <a:gdLst>
              <a:gd name="connsiteX0" fmla="*/ 5498123 w 5498123"/>
              <a:gd name="connsiteY0" fmla="*/ 0 h 1881554"/>
              <a:gd name="connsiteX1" fmla="*/ 5445369 w 5498123"/>
              <a:gd name="connsiteY1" fmla="*/ 17585 h 1881554"/>
              <a:gd name="connsiteX2" fmla="*/ 5410200 w 5498123"/>
              <a:gd name="connsiteY2" fmla="*/ 29308 h 1881554"/>
              <a:gd name="connsiteX3" fmla="*/ 5357446 w 5498123"/>
              <a:gd name="connsiteY3" fmla="*/ 52754 h 1881554"/>
              <a:gd name="connsiteX4" fmla="*/ 5310554 w 5498123"/>
              <a:gd name="connsiteY4" fmla="*/ 76200 h 1881554"/>
              <a:gd name="connsiteX5" fmla="*/ 5292969 w 5498123"/>
              <a:gd name="connsiteY5" fmla="*/ 82062 h 1881554"/>
              <a:gd name="connsiteX6" fmla="*/ 5246077 w 5498123"/>
              <a:gd name="connsiteY6" fmla="*/ 105508 h 1881554"/>
              <a:gd name="connsiteX7" fmla="*/ 5228492 w 5498123"/>
              <a:gd name="connsiteY7" fmla="*/ 123093 h 1881554"/>
              <a:gd name="connsiteX8" fmla="*/ 5175739 w 5498123"/>
              <a:gd name="connsiteY8" fmla="*/ 140677 h 1881554"/>
              <a:gd name="connsiteX9" fmla="*/ 5140569 w 5498123"/>
              <a:gd name="connsiteY9" fmla="*/ 158262 h 1881554"/>
              <a:gd name="connsiteX10" fmla="*/ 5122985 w 5498123"/>
              <a:gd name="connsiteY10" fmla="*/ 164124 h 1881554"/>
              <a:gd name="connsiteX11" fmla="*/ 5052646 w 5498123"/>
              <a:gd name="connsiteY11" fmla="*/ 193431 h 1881554"/>
              <a:gd name="connsiteX12" fmla="*/ 4988169 w 5498123"/>
              <a:gd name="connsiteY12" fmla="*/ 228600 h 1881554"/>
              <a:gd name="connsiteX13" fmla="*/ 4964723 w 5498123"/>
              <a:gd name="connsiteY13" fmla="*/ 234462 h 1881554"/>
              <a:gd name="connsiteX14" fmla="*/ 4911969 w 5498123"/>
              <a:gd name="connsiteY14" fmla="*/ 257908 h 1881554"/>
              <a:gd name="connsiteX15" fmla="*/ 4876800 w 5498123"/>
              <a:gd name="connsiteY15" fmla="*/ 263770 h 1881554"/>
              <a:gd name="connsiteX16" fmla="*/ 4847492 w 5498123"/>
              <a:gd name="connsiteY16" fmla="*/ 275493 h 1881554"/>
              <a:gd name="connsiteX17" fmla="*/ 4753708 w 5498123"/>
              <a:gd name="connsiteY17" fmla="*/ 293077 h 1881554"/>
              <a:gd name="connsiteX18" fmla="*/ 4700954 w 5498123"/>
              <a:gd name="connsiteY18" fmla="*/ 316524 h 1881554"/>
              <a:gd name="connsiteX19" fmla="*/ 4636477 w 5498123"/>
              <a:gd name="connsiteY19" fmla="*/ 328247 h 1881554"/>
              <a:gd name="connsiteX20" fmla="*/ 4607169 w 5498123"/>
              <a:gd name="connsiteY20" fmla="*/ 334108 h 1881554"/>
              <a:gd name="connsiteX21" fmla="*/ 4572000 w 5498123"/>
              <a:gd name="connsiteY21" fmla="*/ 339970 h 1881554"/>
              <a:gd name="connsiteX22" fmla="*/ 4554416 w 5498123"/>
              <a:gd name="connsiteY22" fmla="*/ 345831 h 1881554"/>
              <a:gd name="connsiteX23" fmla="*/ 4513385 w 5498123"/>
              <a:gd name="connsiteY23" fmla="*/ 351693 h 1881554"/>
              <a:gd name="connsiteX24" fmla="*/ 4454769 w 5498123"/>
              <a:gd name="connsiteY24" fmla="*/ 369277 h 1881554"/>
              <a:gd name="connsiteX25" fmla="*/ 4360985 w 5498123"/>
              <a:gd name="connsiteY25" fmla="*/ 386862 h 1881554"/>
              <a:gd name="connsiteX26" fmla="*/ 4331677 w 5498123"/>
              <a:gd name="connsiteY26" fmla="*/ 392724 h 1881554"/>
              <a:gd name="connsiteX27" fmla="*/ 4290646 w 5498123"/>
              <a:gd name="connsiteY27" fmla="*/ 404447 h 1881554"/>
              <a:gd name="connsiteX28" fmla="*/ 4232031 w 5498123"/>
              <a:gd name="connsiteY28" fmla="*/ 416170 h 1881554"/>
              <a:gd name="connsiteX29" fmla="*/ 4214446 w 5498123"/>
              <a:gd name="connsiteY29" fmla="*/ 427893 h 1881554"/>
              <a:gd name="connsiteX30" fmla="*/ 4132385 w 5498123"/>
              <a:gd name="connsiteY30" fmla="*/ 445477 h 1881554"/>
              <a:gd name="connsiteX31" fmla="*/ 4085492 w 5498123"/>
              <a:gd name="connsiteY31" fmla="*/ 457200 h 1881554"/>
              <a:gd name="connsiteX32" fmla="*/ 4067908 w 5498123"/>
              <a:gd name="connsiteY32" fmla="*/ 463062 h 1881554"/>
              <a:gd name="connsiteX33" fmla="*/ 4032739 w 5498123"/>
              <a:gd name="connsiteY33" fmla="*/ 468924 h 1881554"/>
              <a:gd name="connsiteX34" fmla="*/ 3985846 w 5498123"/>
              <a:gd name="connsiteY34" fmla="*/ 480647 h 1881554"/>
              <a:gd name="connsiteX35" fmla="*/ 3962400 w 5498123"/>
              <a:gd name="connsiteY35" fmla="*/ 486508 h 1881554"/>
              <a:gd name="connsiteX36" fmla="*/ 3897923 w 5498123"/>
              <a:gd name="connsiteY36" fmla="*/ 498231 h 1881554"/>
              <a:gd name="connsiteX37" fmla="*/ 3862754 w 5498123"/>
              <a:gd name="connsiteY37" fmla="*/ 504093 h 1881554"/>
              <a:gd name="connsiteX38" fmla="*/ 3839308 w 5498123"/>
              <a:gd name="connsiteY38" fmla="*/ 509954 h 1881554"/>
              <a:gd name="connsiteX39" fmla="*/ 3804139 w 5498123"/>
              <a:gd name="connsiteY39" fmla="*/ 515816 h 1881554"/>
              <a:gd name="connsiteX40" fmla="*/ 3786554 w 5498123"/>
              <a:gd name="connsiteY40" fmla="*/ 521677 h 1881554"/>
              <a:gd name="connsiteX41" fmla="*/ 3751385 w 5498123"/>
              <a:gd name="connsiteY41" fmla="*/ 527539 h 1881554"/>
              <a:gd name="connsiteX42" fmla="*/ 3733800 w 5498123"/>
              <a:gd name="connsiteY42" fmla="*/ 533400 h 1881554"/>
              <a:gd name="connsiteX43" fmla="*/ 3704492 w 5498123"/>
              <a:gd name="connsiteY43" fmla="*/ 539262 h 1881554"/>
              <a:gd name="connsiteX44" fmla="*/ 3681046 w 5498123"/>
              <a:gd name="connsiteY44" fmla="*/ 545124 h 1881554"/>
              <a:gd name="connsiteX45" fmla="*/ 3651739 w 5498123"/>
              <a:gd name="connsiteY45" fmla="*/ 550985 h 1881554"/>
              <a:gd name="connsiteX46" fmla="*/ 3616569 w 5498123"/>
              <a:gd name="connsiteY46" fmla="*/ 568570 h 1881554"/>
              <a:gd name="connsiteX47" fmla="*/ 3598985 w 5498123"/>
              <a:gd name="connsiteY47" fmla="*/ 574431 h 1881554"/>
              <a:gd name="connsiteX48" fmla="*/ 3534508 w 5498123"/>
              <a:gd name="connsiteY48" fmla="*/ 592016 h 1881554"/>
              <a:gd name="connsiteX49" fmla="*/ 3516923 w 5498123"/>
              <a:gd name="connsiteY49" fmla="*/ 609600 h 1881554"/>
              <a:gd name="connsiteX50" fmla="*/ 3499339 w 5498123"/>
              <a:gd name="connsiteY50" fmla="*/ 615462 h 1881554"/>
              <a:gd name="connsiteX51" fmla="*/ 3487616 w 5498123"/>
              <a:gd name="connsiteY51" fmla="*/ 633047 h 1881554"/>
              <a:gd name="connsiteX52" fmla="*/ 3475892 w 5498123"/>
              <a:gd name="connsiteY52" fmla="*/ 644770 h 1881554"/>
              <a:gd name="connsiteX53" fmla="*/ 3464169 w 5498123"/>
              <a:gd name="connsiteY53" fmla="*/ 668216 h 1881554"/>
              <a:gd name="connsiteX54" fmla="*/ 3452446 w 5498123"/>
              <a:gd name="connsiteY54" fmla="*/ 703385 h 1881554"/>
              <a:gd name="connsiteX55" fmla="*/ 3446585 w 5498123"/>
              <a:gd name="connsiteY55" fmla="*/ 720970 h 1881554"/>
              <a:gd name="connsiteX56" fmla="*/ 3440723 w 5498123"/>
              <a:gd name="connsiteY56" fmla="*/ 744416 h 1881554"/>
              <a:gd name="connsiteX57" fmla="*/ 3423139 w 5498123"/>
              <a:gd name="connsiteY57" fmla="*/ 803031 h 1881554"/>
              <a:gd name="connsiteX58" fmla="*/ 3411416 w 5498123"/>
              <a:gd name="connsiteY58" fmla="*/ 861647 h 1881554"/>
              <a:gd name="connsiteX59" fmla="*/ 3399692 w 5498123"/>
              <a:gd name="connsiteY59" fmla="*/ 1019908 h 1881554"/>
              <a:gd name="connsiteX60" fmla="*/ 3393831 w 5498123"/>
              <a:gd name="connsiteY60" fmla="*/ 1072662 h 1881554"/>
              <a:gd name="connsiteX61" fmla="*/ 3387969 w 5498123"/>
              <a:gd name="connsiteY61" fmla="*/ 1148862 h 1881554"/>
              <a:gd name="connsiteX62" fmla="*/ 3387969 w 5498123"/>
              <a:gd name="connsiteY62" fmla="*/ 1389185 h 1881554"/>
              <a:gd name="connsiteX63" fmla="*/ 3382108 w 5498123"/>
              <a:gd name="connsiteY63" fmla="*/ 1565031 h 1881554"/>
              <a:gd name="connsiteX64" fmla="*/ 3358662 w 5498123"/>
              <a:gd name="connsiteY64" fmla="*/ 1617785 h 1881554"/>
              <a:gd name="connsiteX65" fmla="*/ 3346939 w 5498123"/>
              <a:gd name="connsiteY65" fmla="*/ 1652954 h 1881554"/>
              <a:gd name="connsiteX66" fmla="*/ 3323492 w 5498123"/>
              <a:gd name="connsiteY66" fmla="*/ 1682262 h 1881554"/>
              <a:gd name="connsiteX67" fmla="*/ 3294185 w 5498123"/>
              <a:gd name="connsiteY67" fmla="*/ 1717431 h 1881554"/>
              <a:gd name="connsiteX68" fmla="*/ 3276600 w 5498123"/>
              <a:gd name="connsiteY68" fmla="*/ 1752600 h 1881554"/>
              <a:gd name="connsiteX69" fmla="*/ 3270739 w 5498123"/>
              <a:gd name="connsiteY69" fmla="*/ 1770185 h 1881554"/>
              <a:gd name="connsiteX70" fmla="*/ 3229708 w 5498123"/>
              <a:gd name="connsiteY70" fmla="*/ 1799493 h 1881554"/>
              <a:gd name="connsiteX71" fmla="*/ 3212123 w 5498123"/>
              <a:gd name="connsiteY71" fmla="*/ 1811216 h 1881554"/>
              <a:gd name="connsiteX72" fmla="*/ 3171092 w 5498123"/>
              <a:gd name="connsiteY72" fmla="*/ 1822939 h 1881554"/>
              <a:gd name="connsiteX73" fmla="*/ 3124200 w 5498123"/>
              <a:gd name="connsiteY73" fmla="*/ 1840524 h 1881554"/>
              <a:gd name="connsiteX74" fmla="*/ 3053862 w 5498123"/>
              <a:gd name="connsiteY74" fmla="*/ 1852247 h 1881554"/>
              <a:gd name="connsiteX75" fmla="*/ 3036277 w 5498123"/>
              <a:gd name="connsiteY75" fmla="*/ 1858108 h 1881554"/>
              <a:gd name="connsiteX76" fmla="*/ 3006969 w 5498123"/>
              <a:gd name="connsiteY76" fmla="*/ 1869831 h 1881554"/>
              <a:gd name="connsiteX77" fmla="*/ 2948354 w 5498123"/>
              <a:gd name="connsiteY77" fmla="*/ 1875693 h 1881554"/>
              <a:gd name="connsiteX78" fmla="*/ 2907323 w 5498123"/>
              <a:gd name="connsiteY78" fmla="*/ 1881554 h 1881554"/>
              <a:gd name="connsiteX79" fmla="*/ 2549769 w 5498123"/>
              <a:gd name="connsiteY79" fmla="*/ 1875693 h 1881554"/>
              <a:gd name="connsiteX80" fmla="*/ 2491154 w 5498123"/>
              <a:gd name="connsiteY80" fmla="*/ 1869831 h 1881554"/>
              <a:gd name="connsiteX81" fmla="*/ 2315308 w 5498123"/>
              <a:gd name="connsiteY81" fmla="*/ 1858108 h 1881554"/>
              <a:gd name="connsiteX82" fmla="*/ 2116016 w 5498123"/>
              <a:gd name="connsiteY82" fmla="*/ 1840524 h 1881554"/>
              <a:gd name="connsiteX83" fmla="*/ 1172308 w 5498123"/>
              <a:gd name="connsiteY83" fmla="*/ 1828800 h 1881554"/>
              <a:gd name="connsiteX84" fmla="*/ 920262 w 5498123"/>
              <a:gd name="connsiteY84" fmla="*/ 1822939 h 1881554"/>
              <a:gd name="connsiteX85" fmla="*/ 463062 w 5498123"/>
              <a:gd name="connsiteY85" fmla="*/ 1811216 h 1881554"/>
              <a:gd name="connsiteX86" fmla="*/ 422031 w 5498123"/>
              <a:gd name="connsiteY86" fmla="*/ 1805354 h 1881554"/>
              <a:gd name="connsiteX87" fmla="*/ 310662 w 5498123"/>
              <a:gd name="connsiteY87" fmla="*/ 1793631 h 1881554"/>
              <a:gd name="connsiteX88" fmla="*/ 222739 w 5498123"/>
              <a:gd name="connsiteY88" fmla="*/ 1781908 h 1881554"/>
              <a:gd name="connsiteX89" fmla="*/ 146539 w 5498123"/>
              <a:gd name="connsiteY89" fmla="*/ 1776047 h 1881554"/>
              <a:gd name="connsiteX90" fmla="*/ 87923 w 5498123"/>
              <a:gd name="connsiteY90" fmla="*/ 1770185 h 1881554"/>
              <a:gd name="connsiteX91" fmla="*/ 0 w 5498123"/>
              <a:gd name="connsiteY91" fmla="*/ 1770185 h 1881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498123" h="1881554">
                <a:moveTo>
                  <a:pt x="5498123" y="0"/>
                </a:moveTo>
                <a:cubicBezTo>
                  <a:pt x="5439363" y="23506"/>
                  <a:pt x="5495848" y="2442"/>
                  <a:pt x="5445369" y="17585"/>
                </a:cubicBezTo>
                <a:cubicBezTo>
                  <a:pt x="5433533" y="21136"/>
                  <a:pt x="5410200" y="29308"/>
                  <a:pt x="5410200" y="29308"/>
                </a:cubicBezTo>
                <a:cubicBezTo>
                  <a:pt x="5358477" y="63791"/>
                  <a:pt x="5441150" y="10902"/>
                  <a:pt x="5357446" y="52754"/>
                </a:cubicBezTo>
                <a:cubicBezTo>
                  <a:pt x="5341815" y="60569"/>
                  <a:pt x="5327133" y="70673"/>
                  <a:pt x="5310554" y="76200"/>
                </a:cubicBezTo>
                <a:cubicBezTo>
                  <a:pt x="5304692" y="78154"/>
                  <a:pt x="5298594" y="79505"/>
                  <a:pt x="5292969" y="82062"/>
                </a:cubicBezTo>
                <a:cubicBezTo>
                  <a:pt x="5277060" y="89294"/>
                  <a:pt x="5258434" y="93151"/>
                  <a:pt x="5246077" y="105508"/>
                </a:cubicBezTo>
                <a:cubicBezTo>
                  <a:pt x="5240215" y="111370"/>
                  <a:pt x="5235738" y="119067"/>
                  <a:pt x="5228492" y="123093"/>
                </a:cubicBezTo>
                <a:cubicBezTo>
                  <a:pt x="5175719" y="152412"/>
                  <a:pt x="5210917" y="123088"/>
                  <a:pt x="5175739" y="140677"/>
                </a:cubicBezTo>
                <a:cubicBezTo>
                  <a:pt x="5164016" y="146539"/>
                  <a:pt x="5152546" y="152939"/>
                  <a:pt x="5140569" y="158262"/>
                </a:cubicBezTo>
                <a:cubicBezTo>
                  <a:pt x="5134923" y="160771"/>
                  <a:pt x="5128610" y="161567"/>
                  <a:pt x="5122985" y="164124"/>
                </a:cubicBezTo>
                <a:cubicBezTo>
                  <a:pt x="5056870" y="194176"/>
                  <a:pt x="5098585" y="181947"/>
                  <a:pt x="5052646" y="193431"/>
                </a:cubicBezTo>
                <a:cubicBezTo>
                  <a:pt x="5033385" y="206272"/>
                  <a:pt x="5009450" y="223279"/>
                  <a:pt x="4988169" y="228600"/>
                </a:cubicBezTo>
                <a:cubicBezTo>
                  <a:pt x="4980354" y="230554"/>
                  <a:pt x="4972266" y="231633"/>
                  <a:pt x="4964723" y="234462"/>
                </a:cubicBezTo>
                <a:cubicBezTo>
                  <a:pt x="4930379" y="247341"/>
                  <a:pt x="4951180" y="247214"/>
                  <a:pt x="4911969" y="257908"/>
                </a:cubicBezTo>
                <a:cubicBezTo>
                  <a:pt x="4900503" y="261035"/>
                  <a:pt x="4888523" y="261816"/>
                  <a:pt x="4876800" y="263770"/>
                </a:cubicBezTo>
                <a:cubicBezTo>
                  <a:pt x="4867031" y="267678"/>
                  <a:pt x="4857659" y="272782"/>
                  <a:pt x="4847492" y="275493"/>
                </a:cubicBezTo>
                <a:cubicBezTo>
                  <a:pt x="4824062" y="281741"/>
                  <a:pt x="4780594" y="288596"/>
                  <a:pt x="4753708" y="293077"/>
                </a:cubicBezTo>
                <a:cubicBezTo>
                  <a:pt x="4736393" y="301735"/>
                  <a:pt x="4719660" y="310912"/>
                  <a:pt x="4700954" y="316524"/>
                </a:cubicBezTo>
                <a:cubicBezTo>
                  <a:pt x="4689828" y="319862"/>
                  <a:pt x="4645881" y="326537"/>
                  <a:pt x="4636477" y="328247"/>
                </a:cubicBezTo>
                <a:cubicBezTo>
                  <a:pt x="4626675" y="330029"/>
                  <a:pt x="4616971" y="332326"/>
                  <a:pt x="4607169" y="334108"/>
                </a:cubicBezTo>
                <a:cubicBezTo>
                  <a:pt x="4595476" y="336234"/>
                  <a:pt x="4583602" y="337392"/>
                  <a:pt x="4572000" y="339970"/>
                </a:cubicBezTo>
                <a:cubicBezTo>
                  <a:pt x="4565969" y="341310"/>
                  <a:pt x="4560474" y="344619"/>
                  <a:pt x="4554416" y="345831"/>
                </a:cubicBezTo>
                <a:cubicBezTo>
                  <a:pt x="4540868" y="348541"/>
                  <a:pt x="4527062" y="349739"/>
                  <a:pt x="4513385" y="351693"/>
                </a:cubicBezTo>
                <a:cubicBezTo>
                  <a:pt x="4483779" y="371430"/>
                  <a:pt x="4503804" y="361733"/>
                  <a:pt x="4454769" y="369277"/>
                </a:cubicBezTo>
                <a:cubicBezTo>
                  <a:pt x="4415195" y="375365"/>
                  <a:pt x="4405688" y="377921"/>
                  <a:pt x="4360985" y="386862"/>
                </a:cubicBezTo>
                <a:cubicBezTo>
                  <a:pt x="4351216" y="388816"/>
                  <a:pt x="4341257" y="389987"/>
                  <a:pt x="4331677" y="392724"/>
                </a:cubicBezTo>
                <a:cubicBezTo>
                  <a:pt x="4318000" y="396632"/>
                  <a:pt x="4304492" y="401189"/>
                  <a:pt x="4290646" y="404447"/>
                </a:cubicBezTo>
                <a:cubicBezTo>
                  <a:pt x="4271250" y="409011"/>
                  <a:pt x="4232031" y="416170"/>
                  <a:pt x="4232031" y="416170"/>
                </a:cubicBezTo>
                <a:cubicBezTo>
                  <a:pt x="4226169" y="420078"/>
                  <a:pt x="4221067" y="425486"/>
                  <a:pt x="4214446" y="427893"/>
                </a:cubicBezTo>
                <a:cubicBezTo>
                  <a:pt x="4178400" y="441001"/>
                  <a:pt x="4166941" y="438072"/>
                  <a:pt x="4132385" y="445477"/>
                </a:cubicBezTo>
                <a:cubicBezTo>
                  <a:pt x="4116631" y="448853"/>
                  <a:pt x="4100777" y="452104"/>
                  <a:pt x="4085492" y="457200"/>
                </a:cubicBezTo>
                <a:cubicBezTo>
                  <a:pt x="4079631" y="459154"/>
                  <a:pt x="4073939" y="461722"/>
                  <a:pt x="4067908" y="463062"/>
                </a:cubicBezTo>
                <a:cubicBezTo>
                  <a:pt x="4056306" y="465640"/>
                  <a:pt x="4044360" y="466434"/>
                  <a:pt x="4032739" y="468924"/>
                </a:cubicBezTo>
                <a:cubicBezTo>
                  <a:pt x="4016985" y="472300"/>
                  <a:pt x="4001477" y="476739"/>
                  <a:pt x="3985846" y="480647"/>
                </a:cubicBezTo>
                <a:cubicBezTo>
                  <a:pt x="3978031" y="482601"/>
                  <a:pt x="3970346" y="485184"/>
                  <a:pt x="3962400" y="486508"/>
                </a:cubicBezTo>
                <a:cubicBezTo>
                  <a:pt x="3858768" y="503782"/>
                  <a:pt x="3988039" y="481846"/>
                  <a:pt x="3897923" y="498231"/>
                </a:cubicBezTo>
                <a:cubicBezTo>
                  <a:pt x="3886230" y="500357"/>
                  <a:pt x="3874408" y="501762"/>
                  <a:pt x="3862754" y="504093"/>
                </a:cubicBezTo>
                <a:cubicBezTo>
                  <a:pt x="3854855" y="505673"/>
                  <a:pt x="3847207" y="508374"/>
                  <a:pt x="3839308" y="509954"/>
                </a:cubicBezTo>
                <a:cubicBezTo>
                  <a:pt x="3827654" y="512285"/>
                  <a:pt x="3815741" y="513238"/>
                  <a:pt x="3804139" y="515816"/>
                </a:cubicBezTo>
                <a:cubicBezTo>
                  <a:pt x="3798107" y="517156"/>
                  <a:pt x="3792586" y="520337"/>
                  <a:pt x="3786554" y="521677"/>
                </a:cubicBezTo>
                <a:cubicBezTo>
                  <a:pt x="3774952" y="524255"/>
                  <a:pt x="3762987" y="524961"/>
                  <a:pt x="3751385" y="527539"/>
                </a:cubicBezTo>
                <a:cubicBezTo>
                  <a:pt x="3745353" y="528879"/>
                  <a:pt x="3739794" y="531901"/>
                  <a:pt x="3733800" y="533400"/>
                </a:cubicBezTo>
                <a:cubicBezTo>
                  <a:pt x="3724135" y="535816"/>
                  <a:pt x="3714218" y="537101"/>
                  <a:pt x="3704492" y="539262"/>
                </a:cubicBezTo>
                <a:cubicBezTo>
                  <a:pt x="3696628" y="541010"/>
                  <a:pt x="3688910" y="543376"/>
                  <a:pt x="3681046" y="545124"/>
                </a:cubicBezTo>
                <a:cubicBezTo>
                  <a:pt x="3671321" y="547285"/>
                  <a:pt x="3661404" y="548569"/>
                  <a:pt x="3651739" y="550985"/>
                </a:cubicBezTo>
                <a:cubicBezTo>
                  <a:pt x="3622274" y="558351"/>
                  <a:pt x="3645220" y="554245"/>
                  <a:pt x="3616569" y="568570"/>
                </a:cubicBezTo>
                <a:cubicBezTo>
                  <a:pt x="3611043" y="571333"/>
                  <a:pt x="3604770" y="572262"/>
                  <a:pt x="3598985" y="574431"/>
                </a:cubicBezTo>
                <a:cubicBezTo>
                  <a:pt x="3553800" y="591375"/>
                  <a:pt x="3585525" y="583512"/>
                  <a:pt x="3534508" y="592016"/>
                </a:cubicBezTo>
                <a:cubicBezTo>
                  <a:pt x="3528646" y="597877"/>
                  <a:pt x="3523820" y="605002"/>
                  <a:pt x="3516923" y="609600"/>
                </a:cubicBezTo>
                <a:cubicBezTo>
                  <a:pt x="3511782" y="613027"/>
                  <a:pt x="3504163" y="611602"/>
                  <a:pt x="3499339" y="615462"/>
                </a:cubicBezTo>
                <a:cubicBezTo>
                  <a:pt x="3493838" y="619863"/>
                  <a:pt x="3492017" y="627546"/>
                  <a:pt x="3487616" y="633047"/>
                </a:cubicBezTo>
                <a:cubicBezTo>
                  <a:pt x="3484164" y="637362"/>
                  <a:pt x="3479800" y="640862"/>
                  <a:pt x="3475892" y="644770"/>
                </a:cubicBezTo>
                <a:cubicBezTo>
                  <a:pt x="3471984" y="652585"/>
                  <a:pt x="3467414" y="660103"/>
                  <a:pt x="3464169" y="668216"/>
                </a:cubicBezTo>
                <a:cubicBezTo>
                  <a:pt x="3459580" y="679689"/>
                  <a:pt x="3456354" y="691662"/>
                  <a:pt x="3452446" y="703385"/>
                </a:cubicBezTo>
                <a:cubicBezTo>
                  <a:pt x="3450492" y="709247"/>
                  <a:pt x="3448084" y="714976"/>
                  <a:pt x="3446585" y="720970"/>
                </a:cubicBezTo>
                <a:cubicBezTo>
                  <a:pt x="3444631" y="728785"/>
                  <a:pt x="3443038" y="736700"/>
                  <a:pt x="3440723" y="744416"/>
                </a:cubicBezTo>
                <a:cubicBezTo>
                  <a:pt x="3431749" y="774330"/>
                  <a:pt x="3428544" y="776005"/>
                  <a:pt x="3423139" y="803031"/>
                </a:cubicBezTo>
                <a:cubicBezTo>
                  <a:pt x="3408766" y="874896"/>
                  <a:pt x="3425031" y="807182"/>
                  <a:pt x="3411416" y="861647"/>
                </a:cubicBezTo>
                <a:cubicBezTo>
                  <a:pt x="3398228" y="980325"/>
                  <a:pt x="3413375" y="835183"/>
                  <a:pt x="3399692" y="1019908"/>
                </a:cubicBezTo>
                <a:cubicBezTo>
                  <a:pt x="3398385" y="1037553"/>
                  <a:pt x="3395433" y="1055042"/>
                  <a:pt x="3393831" y="1072662"/>
                </a:cubicBezTo>
                <a:cubicBezTo>
                  <a:pt x="3391525" y="1098032"/>
                  <a:pt x="3389923" y="1123462"/>
                  <a:pt x="3387969" y="1148862"/>
                </a:cubicBezTo>
                <a:cubicBezTo>
                  <a:pt x="3397871" y="1416201"/>
                  <a:pt x="3396021" y="1212041"/>
                  <a:pt x="3387969" y="1389185"/>
                </a:cubicBezTo>
                <a:cubicBezTo>
                  <a:pt x="3385306" y="1447772"/>
                  <a:pt x="3386978" y="1506586"/>
                  <a:pt x="3382108" y="1565031"/>
                </a:cubicBezTo>
                <a:cubicBezTo>
                  <a:pt x="3378528" y="1607987"/>
                  <a:pt x="3371327" y="1589289"/>
                  <a:pt x="3358662" y="1617785"/>
                </a:cubicBezTo>
                <a:cubicBezTo>
                  <a:pt x="3353643" y="1629077"/>
                  <a:pt x="3353793" y="1642672"/>
                  <a:pt x="3346939" y="1652954"/>
                </a:cubicBezTo>
                <a:cubicBezTo>
                  <a:pt x="3310857" y="1707078"/>
                  <a:pt x="3356902" y="1640501"/>
                  <a:pt x="3323492" y="1682262"/>
                </a:cubicBezTo>
                <a:cubicBezTo>
                  <a:pt x="3290843" y="1723072"/>
                  <a:pt x="3335962" y="1675654"/>
                  <a:pt x="3294185" y="1717431"/>
                </a:cubicBezTo>
                <a:cubicBezTo>
                  <a:pt x="3279448" y="1761639"/>
                  <a:pt x="3299329" y="1707141"/>
                  <a:pt x="3276600" y="1752600"/>
                </a:cubicBezTo>
                <a:cubicBezTo>
                  <a:pt x="3273837" y="1758126"/>
                  <a:pt x="3274166" y="1765044"/>
                  <a:pt x="3270739" y="1770185"/>
                </a:cubicBezTo>
                <a:cubicBezTo>
                  <a:pt x="3257520" y="1790014"/>
                  <a:pt x="3249454" y="1788210"/>
                  <a:pt x="3229708" y="1799493"/>
                </a:cubicBezTo>
                <a:cubicBezTo>
                  <a:pt x="3223591" y="1802988"/>
                  <a:pt x="3218424" y="1808066"/>
                  <a:pt x="3212123" y="1811216"/>
                </a:cubicBezTo>
                <a:cubicBezTo>
                  <a:pt x="3197958" y="1818299"/>
                  <a:pt x="3186109" y="1817307"/>
                  <a:pt x="3171092" y="1822939"/>
                </a:cubicBezTo>
                <a:cubicBezTo>
                  <a:pt x="3132833" y="1837286"/>
                  <a:pt x="3163137" y="1833445"/>
                  <a:pt x="3124200" y="1840524"/>
                </a:cubicBezTo>
                <a:cubicBezTo>
                  <a:pt x="3087779" y="1847146"/>
                  <a:pt x="3086280" y="1844142"/>
                  <a:pt x="3053862" y="1852247"/>
                </a:cubicBezTo>
                <a:cubicBezTo>
                  <a:pt x="3047868" y="1853746"/>
                  <a:pt x="3042062" y="1855939"/>
                  <a:pt x="3036277" y="1858108"/>
                </a:cubicBezTo>
                <a:cubicBezTo>
                  <a:pt x="3026425" y="1861802"/>
                  <a:pt x="3017287" y="1867767"/>
                  <a:pt x="3006969" y="1869831"/>
                </a:cubicBezTo>
                <a:cubicBezTo>
                  <a:pt x="2987715" y="1873682"/>
                  <a:pt x="2967855" y="1873399"/>
                  <a:pt x="2948354" y="1875693"/>
                </a:cubicBezTo>
                <a:cubicBezTo>
                  <a:pt x="2934633" y="1877307"/>
                  <a:pt x="2921000" y="1879600"/>
                  <a:pt x="2907323" y="1881554"/>
                </a:cubicBezTo>
                <a:lnTo>
                  <a:pt x="2549769" y="1875693"/>
                </a:lnTo>
                <a:cubicBezTo>
                  <a:pt x="2530141" y="1875140"/>
                  <a:pt x="2510722" y="1871462"/>
                  <a:pt x="2491154" y="1869831"/>
                </a:cubicBezTo>
                <a:cubicBezTo>
                  <a:pt x="2432611" y="1864952"/>
                  <a:pt x="2373851" y="1862987"/>
                  <a:pt x="2315308" y="1858108"/>
                </a:cubicBezTo>
                <a:cubicBezTo>
                  <a:pt x="2276775" y="1854897"/>
                  <a:pt x="2163240" y="1841334"/>
                  <a:pt x="2116016" y="1840524"/>
                </a:cubicBezTo>
                <a:lnTo>
                  <a:pt x="1172308" y="1828800"/>
                </a:lnTo>
                <a:lnTo>
                  <a:pt x="920262" y="1822939"/>
                </a:lnTo>
                <a:lnTo>
                  <a:pt x="463062" y="1811216"/>
                </a:lnTo>
                <a:cubicBezTo>
                  <a:pt x="449385" y="1809262"/>
                  <a:pt x="435756" y="1806938"/>
                  <a:pt x="422031" y="1805354"/>
                </a:cubicBezTo>
                <a:cubicBezTo>
                  <a:pt x="384949" y="1801075"/>
                  <a:pt x="347482" y="1799767"/>
                  <a:pt x="310662" y="1793631"/>
                </a:cubicBezTo>
                <a:cubicBezTo>
                  <a:pt x="269615" y="1786791"/>
                  <a:pt x="270074" y="1786211"/>
                  <a:pt x="222739" y="1781908"/>
                </a:cubicBezTo>
                <a:cubicBezTo>
                  <a:pt x="197369" y="1779602"/>
                  <a:pt x="171918" y="1778254"/>
                  <a:pt x="146539" y="1776047"/>
                </a:cubicBezTo>
                <a:cubicBezTo>
                  <a:pt x="126977" y="1774346"/>
                  <a:pt x="107543" y="1770970"/>
                  <a:pt x="87923" y="1770185"/>
                </a:cubicBezTo>
                <a:cubicBezTo>
                  <a:pt x="58639" y="1769014"/>
                  <a:pt x="29308" y="1770185"/>
                  <a:pt x="0" y="1770185"/>
                </a:cubicBezTo>
              </a:path>
            </a:pathLst>
          </a:custGeom>
          <a:noFill/>
          <a:ln w="190500">
            <a:solidFill>
              <a:srgbClr val="FF0000">
                <a:alpha val="60000"/>
              </a:srgb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8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0A295-C8EC-4FF8-867D-D222D3D2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B82DD-CFB7-4B0F-93E4-7E41C8626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9D946B-54C5-4E68-B879-1C98A961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775"/>
            <a:ext cx="9144000" cy="46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9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F9619-A15D-44BC-9729-62DEDB9E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6687F-AB8B-4579-B503-8FD7772BD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BEA37A-77E9-4776-BC7C-E4D26988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830"/>
            <a:ext cx="9144000" cy="46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66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CD0963F-886D-45B7-82F9-8A5D9CE8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8596127" cy="492223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F914575-9312-4865-95B0-D9F8382B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Backpropagation through time</a:t>
            </a:r>
            <a:endParaRPr lang="zh-CN" altLang="en-US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7C83DA-1332-43CF-9802-43196C50C107}"/>
              </a:ext>
            </a:extLst>
          </p:cNvPr>
          <p:cNvSpPr/>
          <p:nvPr/>
        </p:nvSpPr>
        <p:spPr>
          <a:xfrm>
            <a:off x="6430817" y="5893226"/>
            <a:ext cx="1571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multiplicative terms here has a norm that will either diminish or explode with large t </a:t>
            </a:r>
            <a:endParaRPr lang="zh-CN" altLang="en-US" sz="12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B4CE3E9-EAEF-4036-B2F8-811CB9EEF432}"/>
              </a:ext>
            </a:extLst>
          </p:cNvPr>
          <p:cNvSpPr/>
          <p:nvPr/>
        </p:nvSpPr>
        <p:spPr>
          <a:xfrm>
            <a:off x="6444208" y="4941168"/>
            <a:ext cx="1512168" cy="18722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EDC129-9501-4558-9A1C-8720B96476EC}"/>
              </a:ext>
            </a:extLst>
          </p:cNvPr>
          <p:cNvSpPr/>
          <p:nvPr/>
        </p:nvSpPr>
        <p:spPr>
          <a:xfrm>
            <a:off x="5932999" y="1375800"/>
            <a:ext cx="2534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(BPTT)</a:t>
            </a:r>
            <a:endParaRPr lang="zh-CN" altLang="en-US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D87E859-8FC0-4605-9066-E2C40D326D89}"/>
              </a:ext>
            </a:extLst>
          </p:cNvPr>
          <p:cNvCxnSpPr/>
          <p:nvPr/>
        </p:nvCxnSpPr>
        <p:spPr>
          <a:xfrm flipV="1">
            <a:off x="4427984" y="2852936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F248631-195E-4778-946D-0BCBE8D3A5A0}"/>
              </a:ext>
            </a:extLst>
          </p:cNvPr>
          <p:cNvSpPr/>
          <p:nvPr/>
        </p:nvSpPr>
        <p:spPr>
          <a:xfrm>
            <a:off x="4216715" y="319867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0870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D1912-861B-4ED1-A792-2DEB9BD7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Illustration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2CECF-909B-4B42-B149-2719C885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9E3645-A94A-4392-97CB-F017C7322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4" y="1556792"/>
            <a:ext cx="8395131" cy="48834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CFBA46-11B7-4065-A3CA-65239D6F3B83}"/>
              </a:ext>
            </a:extLst>
          </p:cNvPr>
          <p:cNvSpPr/>
          <p:nvPr/>
        </p:nvSpPr>
        <p:spPr>
          <a:xfrm>
            <a:off x="3491880" y="1772816"/>
            <a:ext cx="42351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/>
              <a:t>L3</a:t>
            </a:r>
            <a:endParaRPr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36A9C4-41DC-4C02-9149-3270F428E0A8}"/>
              </a:ext>
            </a:extLst>
          </p:cNvPr>
          <p:cNvSpPr/>
          <p:nvPr/>
        </p:nvSpPr>
        <p:spPr>
          <a:xfrm>
            <a:off x="2123728" y="1772816"/>
            <a:ext cx="42351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/>
              <a:t>L2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2D718C-72B8-4897-A923-8581D59DD0F7}"/>
              </a:ext>
            </a:extLst>
          </p:cNvPr>
          <p:cNvSpPr/>
          <p:nvPr/>
        </p:nvSpPr>
        <p:spPr>
          <a:xfrm>
            <a:off x="755576" y="1772816"/>
            <a:ext cx="42351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/>
              <a:t>L1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5003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4BBB-CC60-4991-AF12-B45E4081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13975-9CEE-4000-88A6-9FF92334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Feature engineering</a:t>
            </a:r>
            <a:r>
              <a:rPr lang="en-US" dirty="0"/>
              <a:t> – Gobbler filter =/= kernels in CNN – feature engineering.</a:t>
            </a:r>
          </a:p>
          <a:p>
            <a:pPr lvl="1"/>
            <a:r>
              <a:rPr lang="en-US" dirty="0"/>
              <a:t>Feature extraction (in CNN) </a:t>
            </a:r>
          </a:p>
          <a:p>
            <a:pPr lvl="1"/>
            <a:r>
              <a:rPr lang="en-US" dirty="0"/>
              <a:t>Classification – downstream learning task</a:t>
            </a:r>
          </a:p>
        </p:txBody>
      </p:sp>
    </p:spTree>
    <p:extLst>
      <p:ext uri="{BB962C8B-B14F-4D97-AF65-F5344CB8AC3E}">
        <p14:creationId xmlns:p14="http://schemas.microsoft.com/office/powerpoint/2010/main" val="2724368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92E82-DBE7-472B-8CC3-176D159A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Vanishing/Exploding Gradient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8EF2D4-5404-41FE-92E7-F4F6AFCA4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sz="2000" b="1" dirty="0">
                    <a:solidFill>
                      <a:srgbClr val="0000FF"/>
                    </a:solidFill>
                  </a:rPr>
                  <a:t>In the same way a product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of k real numbers </a:t>
                </a:r>
                <a:r>
                  <a:rPr lang="en-US" altLang="zh-CN" sz="2000" b="1" dirty="0">
                    <a:solidFill>
                      <a:srgbClr val="0000FF"/>
                    </a:solidFill>
                  </a:rPr>
                  <a:t>can shrink to zero or explode to infinity, so can a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product of matrices</a:t>
                </a:r>
              </a:p>
              <a:p>
                <a:r>
                  <a:rPr lang="en-US" altLang="zh-CN" sz="2400" dirty="0"/>
                  <a:t>Observations</a:t>
                </a:r>
              </a:p>
              <a:p>
                <a:pPr lvl="1"/>
                <a:r>
                  <a:rPr lang="en-US" altLang="zh-CN" sz="2000" dirty="0"/>
                  <a:t>RNN gradient is a successive multiplication involving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dirty="0"/>
              </a:p>
              <a:p>
                <a:pPr lvl="1"/>
                <a:r>
                  <a:rPr lang="en-US" altLang="zh-CN" sz="200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is multiplied T-1 times, where T is the length of the backpropagation steps</a:t>
                </a:r>
              </a:p>
              <a:p>
                <a:pPr lvl="2"/>
                <a:r>
                  <a:rPr lang="en-US" altLang="zh-CN" sz="1900" dirty="0"/>
                  <a:t>For tanh(), the largest singular value of W </a:t>
                </a:r>
                <a:r>
                  <a:rPr lang="en-US" altLang="zh-CN" sz="1900" b="1" dirty="0"/>
                  <a:t>smaller than 1 i</a:t>
                </a:r>
                <a:r>
                  <a:rPr lang="en-US" altLang="zh-CN" sz="1900" dirty="0"/>
                  <a:t>s a sufficient condition for the vanishing gradients problem to occur; and it </a:t>
                </a:r>
                <a:r>
                  <a:rPr lang="en-US" altLang="zh-CN" sz="1900" b="1" dirty="0"/>
                  <a:t>being larger than 1 </a:t>
                </a:r>
                <a:r>
                  <a:rPr lang="en-US" altLang="zh-CN" sz="1900" dirty="0"/>
                  <a:t>is necessary for exploding gradients</a:t>
                </a:r>
              </a:p>
              <a:p>
                <a:r>
                  <a:rPr lang="en-US" altLang="zh-CN" sz="2400" dirty="0"/>
                  <a:t>Simple Solution</a:t>
                </a:r>
              </a:p>
              <a:p>
                <a:pPr lvl="1"/>
                <a:r>
                  <a:rPr lang="en-US" altLang="zh-CN" sz="2000" dirty="0"/>
                  <a:t>Exploding gradients are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often controlled with gradient element-wise or norm clipping</a:t>
                </a:r>
              </a:p>
              <a:p>
                <a:pPr lvl="1"/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8EF2D4-5404-41FE-92E7-F4F6AFCA4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1752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D849FF8-C0D0-443F-BFB5-A17894FED0FE}"/>
              </a:ext>
            </a:extLst>
          </p:cNvPr>
          <p:cNvSpPr/>
          <p:nvPr/>
        </p:nvSpPr>
        <p:spPr>
          <a:xfrm>
            <a:off x="800708" y="6288654"/>
            <a:ext cx="7542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Reference: On the difficulty of training recurrent neural networks, </a:t>
            </a:r>
            <a:r>
              <a:rPr lang="en-US" altLang="zh-CN" sz="1400" dirty="0" err="1"/>
              <a:t>Pascanu</a:t>
            </a:r>
            <a:r>
              <a:rPr lang="en-US" altLang="zh-CN" sz="1400" dirty="0"/>
              <a:t> et al., 2013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6163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5857-B906-40A4-9DD3-6EE38CCD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Backpropagation in Time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8AB39D-31F1-4A21-B8D4-022AE43FC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824E5E-18A5-4488-8CF6-89D16245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532"/>
            <a:ext cx="9144000" cy="42029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328300-A964-4502-A887-1B0DE674DC76}"/>
              </a:ext>
            </a:extLst>
          </p:cNvPr>
          <p:cNvSpPr/>
          <p:nvPr/>
        </p:nvSpPr>
        <p:spPr>
          <a:xfrm>
            <a:off x="107504" y="5589240"/>
            <a:ext cx="9299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Forward through entire sequence to compute loss, then backward through entire sequence to compute gradient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08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F8A96-E87F-4B5D-AF93-D43BF52C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Truncated BPPT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41018-0BA8-4643-909E-63B7F72B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/>
          <a:lstStyle/>
          <a:p>
            <a:r>
              <a:rPr lang="en-US" altLang="zh-CN" dirty="0"/>
              <a:t>Run forward and backward through chunks of the sequence instead of whole sequence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4BA3B8-36E5-41CD-8368-0539E676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00808"/>
            <a:ext cx="3962604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39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F88B6-8AE4-48C4-A970-749E0E14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5AAB94-4F55-48FB-AC97-DDD20B11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92" y="1916832"/>
            <a:ext cx="7258423" cy="476909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CCF7D-2B40-4FB4-9194-075DE825F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Carry hidden states forward in time forever, but only backpropagate for some smaller number of steps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712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43F67-3AE5-4BFF-980B-9347AED1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Pros and Cons of Vanilla RNN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B92BAA-7CB7-44DA-AF30-FA078D4E0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7073"/>
            <a:ext cx="8229600" cy="498316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Cons</a:t>
            </a:r>
          </a:p>
          <a:p>
            <a:pPr lvl="1"/>
            <a:r>
              <a:rPr lang="en-US" altLang="zh-CN" sz="2400" dirty="0"/>
              <a:t>Can handle data sequence of </a:t>
            </a:r>
            <a:r>
              <a:rPr lang="en-US" altLang="zh-CN" sz="2400" dirty="0">
                <a:solidFill>
                  <a:srgbClr val="FF0000"/>
                </a:solidFill>
              </a:rPr>
              <a:t>arbitrary length</a:t>
            </a:r>
            <a:r>
              <a:rPr lang="en-US" altLang="zh-CN" sz="2400" dirty="0"/>
              <a:t>.</a:t>
            </a:r>
          </a:p>
          <a:p>
            <a:pPr lvl="1"/>
            <a:r>
              <a:rPr lang="en-US" altLang="zh-CN" sz="2400" dirty="0"/>
              <a:t>Distributed hidden state that allows them to store a lot of information about the past efficiently. </a:t>
            </a:r>
          </a:p>
          <a:p>
            <a:pPr lvl="1"/>
            <a:r>
              <a:rPr lang="en-US" altLang="zh-CN" sz="2400" dirty="0"/>
              <a:t>Non-linear dynamics that allows them to update their hidden state in complicated ways. </a:t>
            </a:r>
          </a:p>
          <a:p>
            <a:pPr lvl="1"/>
            <a:r>
              <a:rPr lang="en-US" altLang="zh-CN" sz="2400" dirty="0"/>
              <a:t>No need to infer hidden state, pure deterministic. 4. </a:t>
            </a:r>
            <a:r>
              <a:rPr lang="en-US" altLang="zh-CN" sz="2400" b="1" dirty="0"/>
              <a:t>Weight sharing</a:t>
            </a:r>
          </a:p>
          <a:p>
            <a:r>
              <a:rPr lang="en-US" altLang="zh-CN" dirty="0"/>
              <a:t>Pros</a:t>
            </a:r>
          </a:p>
          <a:p>
            <a:pPr lvl="1"/>
            <a:r>
              <a:rPr lang="en-US" altLang="zh-CN" sz="2400" dirty="0"/>
              <a:t>Have to compute sequentially</a:t>
            </a:r>
          </a:p>
          <a:p>
            <a:pPr lvl="2"/>
            <a:r>
              <a:rPr lang="en-US" altLang="zh-CN" b="1" i="1" dirty="0">
                <a:solidFill>
                  <a:srgbClr val="0066FF"/>
                </a:solidFill>
              </a:rPr>
              <a:t>Can we parallel the training of RNNs?</a:t>
            </a:r>
          </a:p>
          <a:p>
            <a:pPr lvl="1"/>
            <a:r>
              <a:rPr lang="en-US" altLang="zh-CN" sz="2400" dirty="0"/>
              <a:t>The gradient explodes/decays exponentially with time, making training using 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-order optimization methods challenging </a:t>
            </a:r>
          </a:p>
          <a:p>
            <a:pPr lvl="1"/>
            <a:r>
              <a:rPr lang="en-US" altLang="zh-CN" sz="2400" dirty="0"/>
              <a:t>Only makes forward inference, no backwards looking inference or interpolation</a:t>
            </a:r>
          </a:p>
          <a:p>
            <a:pPr lvl="1"/>
            <a:r>
              <a:rPr lang="en-US" altLang="zh-CN" sz="2400" dirty="0"/>
              <a:t>Can quickly forget useful historical data</a:t>
            </a:r>
          </a:p>
          <a:p>
            <a:pPr lvl="2"/>
            <a:r>
              <a:rPr lang="en-US" altLang="zh-CN" b="1" i="1" dirty="0">
                <a:solidFill>
                  <a:srgbClr val="0066FF"/>
                </a:solidFill>
              </a:rPr>
              <a:t>What is the </a:t>
            </a:r>
            <a:r>
              <a:rPr lang="en-US" altLang="zh-CN" b="1" i="1" dirty="0">
                <a:solidFill>
                  <a:srgbClr val="FF0000"/>
                </a:solidFill>
              </a:rPr>
              <a:t>main bottleneck </a:t>
            </a:r>
            <a:r>
              <a:rPr lang="en-US" altLang="zh-CN" b="1" i="1" dirty="0">
                <a:solidFill>
                  <a:srgbClr val="0066FF"/>
                </a:solidFill>
              </a:rPr>
              <a:t>for RNN that is forgetful?</a:t>
            </a:r>
          </a:p>
          <a:p>
            <a:pPr lvl="2"/>
            <a:r>
              <a:rPr lang="en-US" altLang="zh-CN" b="1" i="1" dirty="0">
                <a:solidFill>
                  <a:srgbClr val="0066FF"/>
                </a:solidFill>
              </a:rPr>
              <a:t>How to resolve it?</a:t>
            </a:r>
            <a:endParaRPr lang="zh-CN" altLang="en-US" b="1" i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67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EC18C-4853-43D4-80F8-2962A67E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Teaching Forcing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B981FD-B421-429E-A8FD-D70599C0C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Practical RNN Setting for time series prediction</a:t>
            </a:r>
          </a:p>
          <a:p>
            <a:pPr lvl="1"/>
            <a:r>
              <a:rPr lang="en-US" altLang="zh-CN" sz="2000" dirty="0"/>
              <a:t>E.g., predicting </a:t>
            </a:r>
            <a:r>
              <a:rPr lang="en-US" altLang="zh-CN" sz="2000" u="sng" dirty="0"/>
              <a:t>load demand </a:t>
            </a:r>
            <a:r>
              <a:rPr lang="en-US" altLang="zh-CN" sz="2000" dirty="0"/>
              <a:t>in the next </a:t>
            </a:r>
            <a:r>
              <a:rPr lang="en-US" altLang="zh-CN" sz="2000" dirty="0">
                <a:solidFill>
                  <a:srgbClr val="FF0000"/>
                </a:solidFill>
              </a:rPr>
              <a:t>multiple (T) hours</a:t>
            </a:r>
          </a:p>
          <a:p>
            <a:pPr lvl="1"/>
            <a:endParaRPr lang="zh-CN" altLang="en-US" sz="2000" dirty="0"/>
          </a:p>
        </p:txBody>
      </p:sp>
      <p:pic>
        <p:nvPicPr>
          <p:cNvPr id="4098" name="Picture 2" descr="non-teacher-teacher-forcing">
            <a:extLst>
              <a:ext uri="{FF2B5EF4-FFF2-40B4-BE49-F238E27FC236}">
                <a16:creationId xmlns:a16="http://schemas.microsoft.com/office/drawing/2014/main" id="{34C7AE83-1BC4-4252-BE82-28D1C3B99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3851216" cy="38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eacher forcing rnn">
            <a:extLst>
              <a:ext uri="{FF2B5EF4-FFF2-40B4-BE49-F238E27FC236}">
                <a16:creationId xmlns:a16="http://schemas.microsoft.com/office/drawing/2014/main" id="{179572C2-C043-4266-A373-A56A26000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64904"/>
            <a:ext cx="3202238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51B27C-01CF-46A4-9165-6C54278C0831}"/>
                  </a:ext>
                </a:extLst>
              </p14:cNvPr>
              <p14:cNvContentPartPr/>
              <p14:nvPr/>
            </p14:nvContentPartPr>
            <p14:xfrm>
              <a:off x="5688360" y="4000320"/>
              <a:ext cx="446760" cy="18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51B27C-01CF-46A4-9165-6C54278C08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2520" y="3936960"/>
                <a:ext cx="478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4D935B-A582-4046-B4B5-C17BA05E5CBF}"/>
                  </a:ext>
                </a:extLst>
              </p14:cNvPr>
              <p14:cNvContentPartPr/>
              <p14:nvPr/>
            </p14:nvContentPartPr>
            <p14:xfrm>
              <a:off x="5777640" y="2625480"/>
              <a:ext cx="25056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4D935B-A582-4046-B4B5-C17BA05E5C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1800" y="2562120"/>
                <a:ext cx="28188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6A4A04-1ADA-4FC7-A662-65AD52AC94BF}"/>
                  </a:ext>
                </a:extLst>
              </p14:cNvPr>
              <p14:cNvContentPartPr/>
              <p14:nvPr/>
            </p14:nvContentPartPr>
            <p14:xfrm>
              <a:off x="5786640" y="4982760"/>
              <a:ext cx="26820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6A4A04-1ADA-4FC7-A662-65AD52AC94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0800" y="4919400"/>
                <a:ext cx="2995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72B052-D998-45B9-823B-4C020EE80374}"/>
                  </a:ext>
                </a:extLst>
              </p14:cNvPr>
              <p14:cNvContentPartPr/>
              <p14:nvPr/>
            </p14:nvContentPartPr>
            <p14:xfrm>
              <a:off x="5715000" y="4116600"/>
              <a:ext cx="393480" cy="2464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72B052-D998-45B9-823B-4C020EE803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05640" y="4107240"/>
                <a:ext cx="412200" cy="24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835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11A6B-3F47-4F05-B654-56032E3F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Teaching Forcing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08F65-B55F-48E8-A5E1-FFFB9B19D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Advantage of teaching forcing</a:t>
            </a:r>
          </a:p>
          <a:p>
            <a:pPr lvl="1"/>
            <a:r>
              <a:rPr lang="en-US" altLang="zh-CN" sz="2000" dirty="0"/>
              <a:t>In comparing loss function to output all time steps are decoupled</a:t>
            </a:r>
          </a:p>
          <a:p>
            <a:pPr lvl="1"/>
            <a:r>
              <a:rPr lang="en-US" altLang="zh-CN" sz="2000" dirty="0"/>
              <a:t>Training </a:t>
            </a:r>
            <a:r>
              <a:rPr lang="en-US" altLang="zh-CN" sz="2000" dirty="0">
                <a:solidFill>
                  <a:srgbClr val="FF0000"/>
                </a:solidFill>
              </a:rPr>
              <a:t>can be parallelized </a:t>
            </a:r>
          </a:p>
          <a:p>
            <a:pPr lvl="2"/>
            <a:r>
              <a:rPr lang="en-US" altLang="zh-CN" sz="1600" dirty="0"/>
              <a:t>Gradient for each step t computed in isolation </a:t>
            </a:r>
          </a:p>
          <a:p>
            <a:pPr lvl="2"/>
            <a:r>
              <a:rPr lang="en-US" altLang="zh-CN" sz="1600" dirty="0"/>
              <a:t>No need to compute output for the previous step first, because training set provides ideal value of output</a:t>
            </a:r>
          </a:p>
          <a:p>
            <a:r>
              <a:rPr lang="en-US" altLang="zh-CN" sz="2400" dirty="0"/>
              <a:t>Disadvantages of teaching forcing</a:t>
            </a:r>
          </a:p>
          <a:p>
            <a:pPr lvl="1"/>
            <a:r>
              <a:rPr lang="en-US" altLang="zh-CN" sz="2000" dirty="0"/>
              <a:t>Predicting one time step ahead is usually not useful</a:t>
            </a:r>
            <a:r>
              <a:rPr lang="en-US" altLang="zh-CN" sz="2000" dirty="0">
                <a:solidFill>
                  <a:srgbClr val="FF0000"/>
                </a:solidFill>
              </a:rPr>
              <a:t>, cannot</a:t>
            </a:r>
            <a:r>
              <a:rPr lang="en-US" altLang="zh-CN" sz="2000" dirty="0"/>
              <a:t> capture </a:t>
            </a:r>
            <a:r>
              <a:rPr lang="en-US" altLang="zh-CN" sz="2000" dirty="0">
                <a:solidFill>
                  <a:srgbClr val="FF0000"/>
                </a:solidFill>
              </a:rPr>
              <a:t>the long term trend</a:t>
            </a:r>
          </a:p>
          <a:p>
            <a:pPr lvl="1"/>
            <a:r>
              <a:rPr lang="en-US" altLang="zh-CN" sz="2000" dirty="0"/>
              <a:t>Training phase and testing phase become different</a:t>
            </a:r>
          </a:p>
          <a:p>
            <a:pPr lvl="2"/>
            <a:r>
              <a:rPr lang="en-US" altLang="zh-CN" sz="1600" dirty="0"/>
              <a:t>When predicting multiple time steps</a:t>
            </a:r>
          </a:p>
          <a:p>
            <a:pPr lvl="2"/>
            <a:r>
              <a:rPr lang="en-US" altLang="zh-CN" sz="1600" dirty="0"/>
              <a:t>Error accumulation over time </a:t>
            </a:r>
          </a:p>
          <a:p>
            <a:pPr lvl="1"/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07107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31930-B139-4C6C-A69A-26955350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Error Accumulation 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66205-2F82-4981-90AA-971CACBC7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Imagine that the network is learning to follow a trajectory</a:t>
            </a:r>
          </a:p>
          <a:p>
            <a:pPr lvl="1"/>
            <a:r>
              <a:rPr lang="en-US" altLang="zh-CN" sz="2200" dirty="0">
                <a:solidFill>
                  <a:srgbClr val="FF0000"/>
                </a:solidFill>
              </a:rPr>
              <a:t>Without teacher forcing</a:t>
            </a:r>
            <a:r>
              <a:rPr lang="en-US" altLang="zh-CN" sz="2200" dirty="0"/>
              <a:t>, it goes astray (because the weights are wrong) </a:t>
            </a:r>
          </a:p>
          <a:p>
            <a:pPr lvl="1"/>
            <a:r>
              <a:rPr lang="en-US" altLang="zh-CN" sz="2200" dirty="0" err="1"/>
              <a:t>Qith</a:t>
            </a:r>
            <a:r>
              <a:rPr lang="en-US" altLang="zh-CN" sz="2200" dirty="0"/>
              <a:t> teacher forcing puts the net back on its trajectory</a:t>
            </a:r>
          </a:p>
          <a:p>
            <a:pPr lvl="2"/>
            <a:r>
              <a:rPr lang="en-US" altLang="zh-CN" sz="1800" dirty="0"/>
              <a:t>By setting the state of all the units to that of teacher’s.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28D79D-96F6-4657-9E39-F918D67B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" y="3863181"/>
            <a:ext cx="9023814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50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C7A0D-B330-4C87-9465-2B58E4D0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RNN without Step-wise Teaching Forcing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B7722-3505-4AC2-9B4C-5EFBB3D9F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Limited Teaching Forcing Signal</a:t>
            </a:r>
          </a:p>
          <a:p>
            <a:pPr lvl="1"/>
            <a:r>
              <a:rPr lang="en-US" altLang="zh-CN" sz="2000" dirty="0"/>
              <a:t>Want to predict multiple time steps</a:t>
            </a:r>
          </a:p>
          <a:p>
            <a:r>
              <a:rPr lang="en-US" altLang="zh-CN" sz="2400" dirty="0"/>
              <a:t>Practical setting</a:t>
            </a:r>
          </a:p>
          <a:p>
            <a:pPr lvl="1"/>
            <a:r>
              <a:rPr lang="en-US" altLang="zh-CN" sz="2000" dirty="0"/>
              <a:t>How to generate training-test pairs?</a:t>
            </a:r>
          </a:p>
          <a:p>
            <a:pPr lvl="2"/>
            <a:r>
              <a:rPr lang="en-US" altLang="zh-CN" sz="1600" dirty="0"/>
              <a:t>Partition the data into training-testing segment pairs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How to teach the model to predict better when fed with inaccurate (self-predicted, previous step) signal?</a:t>
            </a:r>
          </a:p>
          <a:p>
            <a:pPr lvl="2"/>
            <a:r>
              <a:rPr lang="en-US" altLang="zh-CN" sz="1600" dirty="0"/>
              <a:t>In training phase, feed self-predicted </a:t>
            </a:r>
            <a:r>
              <a:rPr lang="en-US" altLang="zh-CN" sz="1600" dirty="0" err="1"/>
              <a:t>sigal</a:t>
            </a:r>
            <a:r>
              <a:rPr lang="en-US" altLang="zh-CN" sz="1600" dirty="0"/>
              <a:t> </a:t>
            </a:r>
          </a:p>
          <a:p>
            <a:pPr lvl="2"/>
            <a:r>
              <a:rPr lang="en-US" altLang="zh-CN" sz="1600" dirty="0"/>
              <a:t>Apply </a:t>
            </a:r>
            <a:r>
              <a:rPr lang="en-US" altLang="zh-CN" sz="1600" b="1" dirty="0">
                <a:solidFill>
                  <a:srgbClr val="FF0000"/>
                </a:solidFill>
              </a:rPr>
              <a:t>decreasing</a:t>
            </a:r>
            <a:r>
              <a:rPr lang="en-US" altLang="zh-CN" sz="1600" b="1" dirty="0"/>
              <a:t> penalty strength on more future predictions</a:t>
            </a:r>
            <a:endParaRPr lang="zh-CN" altLang="en-US" sz="1600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2214F7A-1F83-40B7-8CE0-17C8A17567CA}"/>
              </a:ext>
            </a:extLst>
          </p:cNvPr>
          <p:cNvGrpSpPr/>
          <p:nvPr/>
        </p:nvGrpSpPr>
        <p:grpSpPr>
          <a:xfrm>
            <a:off x="4872826" y="1340768"/>
            <a:ext cx="4248472" cy="802873"/>
            <a:chOff x="4341549" y="2195572"/>
            <a:chExt cx="4550931" cy="860032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1BA6144C-B3FB-4676-803C-863D4731696E}"/>
                </a:ext>
              </a:extLst>
            </p:cNvPr>
            <p:cNvCxnSpPr/>
            <p:nvPr/>
          </p:nvCxnSpPr>
          <p:spPr>
            <a:xfrm>
              <a:off x="4355976" y="2564904"/>
              <a:ext cx="45365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EBBB5E6-88E1-43FF-91D2-64DF340E8810}"/>
                </a:ext>
              </a:extLst>
            </p:cNvPr>
            <p:cNvSpPr/>
            <p:nvPr/>
          </p:nvSpPr>
          <p:spPr>
            <a:xfrm>
              <a:off x="4341549" y="2335524"/>
              <a:ext cx="3456384" cy="72008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/>
                <a:t>Training period</a:t>
              </a:r>
              <a:endParaRPr lang="zh-CN" altLang="en-US" sz="2800" b="1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363B28C-0A4D-4798-B3D2-B661328390C4}"/>
                </a:ext>
              </a:extLst>
            </p:cNvPr>
            <p:cNvSpPr/>
            <p:nvPr/>
          </p:nvSpPr>
          <p:spPr>
            <a:xfrm>
              <a:off x="7826787" y="2335524"/>
              <a:ext cx="921677" cy="72008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</a:rPr>
                <a:t>test</a:t>
              </a:r>
              <a:endParaRPr lang="zh-CN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F92C51C-C3CF-4128-8C92-CD86E8149712}"/>
                </a:ext>
              </a:extLst>
            </p:cNvPr>
            <p:cNvSpPr/>
            <p:nvPr/>
          </p:nvSpPr>
          <p:spPr>
            <a:xfrm>
              <a:off x="7797933" y="2195572"/>
              <a:ext cx="1043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????????</a:t>
              </a:r>
              <a:endParaRPr lang="zh-CN" altLang="en-US" dirty="0"/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9263546-3621-4DF6-AB73-DBE8BAF82305}"/>
              </a:ext>
            </a:extLst>
          </p:cNvPr>
          <p:cNvCxnSpPr/>
          <p:nvPr/>
        </p:nvCxnSpPr>
        <p:spPr>
          <a:xfrm>
            <a:off x="1489124" y="3876661"/>
            <a:ext cx="42350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5280F5-8AE0-46B9-B4BE-A683926AF96D}"/>
              </a:ext>
            </a:extLst>
          </p:cNvPr>
          <p:cNvSpPr/>
          <p:nvPr/>
        </p:nvSpPr>
        <p:spPr>
          <a:xfrm>
            <a:off x="1475655" y="3662526"/>
            <a:ext cx="672777" cy="67222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F1127B3-CBA0-4AE1-8F88-971276F60894}"/>
              </a:ext>
            </a:extLst>
          </p:cNvPr>
          <p:cNvSpPr/>
          <p:nvPr/>
        </p:nvSpPr>
        <p:spPr>
          <a:xfrm>
            <a:off x="4729262" y="3662526"/>
            <a:ext cx="860422" cy="672222"/>
          </a:xfrm>
          <a:prstGeom prst="round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test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87DF16-7089-47F9-9FB8-C7A4B4DE248A}"/>
              </a:ext>
            </a:extLst>
          </p:cNvPr>
          <p:cNvSpPr/>
          <p:nvPr/>
        </p:nvSpPr>
        <p:spPr>
          <a:xfrm>
            <a:off x="4702326" y="3531875"/>
            <a:ext cx="974499" cy="344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????????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43BA7EF-3501-4428-AD54-39AD38BB20E8}"/>
              </a:ext>
            </a:extLst>
          </p:cNvPr>
          <p:cNvSpPr/>
          <p:nvPr/>
        </p:nvSpPr>
        <p:spPr>
          <a:xfrm>
            <a:off x="2195736" y="3662526"/>
            <a:ext cx="504056" cy="672222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Y</a:t>
            </a:r>
            <a:endParaRPr lang="zh-CN" altLang="en-US" sz="28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A38EA74-5FC2-480D-9C1F-64B67CBFB703}"/>
              </a:ext>
            </a:extLst>
          </p:cNvPr>
          <p:cNvCxnSpPr/>
          <p:nvPr/>
        </p:nvCxnSpPr>
        <p:spPr>
          <a:xfrm flipV="1">
            <a:off x="4729262" y="3429000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4857859-3BD9-47A8-A401-7B6AAD492678}"/>
              </a:ext>
            </a:extLst>
          </p:cNvPr>
          <p:cNvSpPr/>
          <p:nvPr/>
        </p:nvSpPr>
        <p:spPr>
          <a:xfrm>
            <a:off x="3034683" y="3662526"/>
            <a:ext cx="672777" cy="67222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8F40197-7FA9-4F55-91A2-796C1AF8D761}"/>
              </a:ext>
            </a:extLst>
          </p:cNvPr>
          <p:cNvSpPr/>
          <p:nvPr/>
        </p:nvSpPr>
        <p:spPr>
          <a:xfrm>
            <a:off x="3754764" y="3662526"/>
            <a:ext cx="504056" cy="672222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Y</a:t>
            </a:r>
            <a:endParaRPr lang="zh-CN" altLang="en-US" sz="2800" b="1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5B228F5-AFFA-4CE3-9CC3-581D7CA91B34}"/>
              </a:ext>
            </a:extLst>
          </p:cNvPr>
          <p:cNvSpPr/>
          <p:nvPr/>
        </p:nvSpPr>
        <p:spPr>
          <a:xfrm>
            <a:off x="1331640" y="3531875"/>
            <a:ext cx="1475559" cy="977245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FCE2CDD-177C-41E7-AAEE-1472470D6E2D}"/>
              </a:ext>
            </a:extLst>
          </p:cNvPr>
          <p:cNvSpPr/>
          <p:nvPr/>
        </p:nvSpPr>
        <p:spPr>
          <a:xfrm>
            <a:off x="2943859" y="3531875"/>
            <a:ext cx="1475559" cy="977245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DA4DC57-A8BF-48F1-BF68-99E7C781ABF4}"/>
              </a:ext>
            </a:extLst>
          </p:cNvPr>
          <p:cNvCxnSpPr>
            <a:cxnSpLocks/>
          </p:cNvCxnSpPr>
          <p:nvPr/>
        </p:nvCxnSpPr>
        <p:spPr>
          <a:xfrm>
            <a:off x="6588224" y="6254944"/>
            <a:ext cx="13681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A1E83F4-F051-499F-8BBB-8E09F0D14875}"/>
              </a:ext>
            </a:extLst>
          </p:cNvPr>
          <p:cNvSpPr/>
          <p:nvPr/>
        </p:nvSpPr>
        <p:spPr>
          <a:xfrm>
            <a:off x="6804248" y="6040809"/>
            <a:ext cx="1008111" cy="672222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B16402-0E0D-445F-AB77-1F8A7194EBC2}"/>
              </a:ext>
            </a:extLst>
          </p:cNvPr>
          <p:cNvCxnSpPr/>
          <p:nvPr/>
        </p:nvCxnSpPr>
        <p:spPr>
          <a:xfrm flipV="1">
            <a:off x="6804248" y="5299513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C9C4DF0-22DC-4BDF-8253-EF07763B6ECF}"/>
              </a:ext>
            </a:extLst>
          </p:cNvPr>
          <p:cNvSpPr/>
          <p:nvPr/>
        </p:nvSpPr>
        <p:spPr>
          <a:xfrm>
            <a:off x="6816969" y="5526579"/>
            <a:ext cx="967154" cy="724425"/>
          </a:xfrm>
          <a:custGeom>
            <a:avLst/>
            <a:gdLst>
              <a:gd name="connsiteX0" fmla="*/ 0 w 967154"/>
              <a:gd name="connsiteY0" fmla="*/ 852 h 724425"/>
              <a:gd name="connsiteX1" fmla="*/ 134816 w 967154"/>
              <a:gd name="connsiteY1" fmla="*/ 36021 h 724425"/>
              <a:gd name="connsiteX2" fmla="*/ 316523 w 967154"/>
              <a:gd name="connsiteY2" fmla="*/ 235313 h 724425"/>
              <a:gd name="connsiteX3" fmla="*/ 463062 w 967154"/>
              <a:gd name="connsiteY3" fmla="*/ 534252 h 724425"/>
              <a:gd name="connsiteX4" fmla="*/ 674077 w 967154"/>
              <a:gd name="connsiteY4" fmla="*/ 698375 h 724425"/>
              <a:gd name="connsiteX5" fmla="*/ 967154 w 967154"/>
              <a:gd name="connsiteY5" fmla="*/ 721821 h 7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7154" h="724425">
                <a:moveTo>
                  <a:pt x="0" y="852"/>
                </a:moveTo>
                <a:cubicBezTo>
                  <a:pt x="41031" y="-1102"/>
                  <a:pt x="82062" y="-3056"/>
                  <a:pt x="134816" y="36021"/>
                </a:cubicBezTo>
                <a:cubicBezTo>
                  <a:pt x="187570" y="75098"/>
                  <a:pt x="261815" y="152275"/>
                  <a:pt x="316523" y="235313"/>
                </a:cubicBezTo>
                <a:cubicBezTo>
                  <a:pt x="371231" y="318351"/>
                  <a:pt x="403470" y="457075"/>
                  <a:pt x="463062" y="534252"/>
                </a:cubicBezTo>
                <a:cubicBezTo>
                  <a:pt x="522654" y="611429"/>
                  <a:pt x="590062" y="667114"/>
                  <a:pt x="674077" y="698375"/>
                </a:cubicBezTo>
                <a:cubicBezTo>
                  <a:pt x="758092" y="729636"/>
                  <a:pt x="862623" y="725728"/>
                  <a:pt x="967154" y="721821"/>
                </a:cubicBezTo>
              </a:path>
            </a:pathLst>
          </a:cu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6786AD4-297F-407D-A7A3-163404E4EED0}"/>
                  </a:ext>
                </a:extLst>
              </p:cNvPr>
              <p:cNvSpPr txBox="1"/>
              <p:nvPr/>
            </p:nvSpPr>
            <p:spPr>
              <a:xfrm>
                <a:off x="1450771" y="5869267"/>
                <a:ext cx="2556021" cy="808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/>
                      </m:func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6786AD4-297F-407D-A7A3-163404E4E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71" y="5869267"/>
                <a:ext cx="2556021" cy="8080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C446E33-1ACA-42B3-B0B5-EE151EBA4B95}"/>
                  </a:ext>
                </a:extLst>
              </p:cNvPr>
              <p:cNvSpPr/>
              <p:nvPr/>
            </p:nvSpPr>
            <p:spPr>
              <a:xfrm>
                <a:off x="6732240" y="5114847"/>
                <a:ext cx="6733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C446E33-1ACA-42B3-B0B5-EE151EBA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5114847"/>
                <a:ext cx="673389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83417B9-67AE-42A6-92FC-41DDD09C0858}"/>
                  </a:ext>
                </a:extLst>
              </p:cNvPr>
              <p:cNvSpPr/>
              <p:nvPr/>
            </p:nvSpPr>
            <p:spPr>
              <a:xfrm>
                <a:off x="6732240" y="6192254"/>
                <a:ext cx="4624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83417B9-67AE-42A6-92FC-41DDD09C0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6192254"/>
                <a:ext cx="462434" cy="369332"/>
              </a:xfrm>
              <a:prstGeom prst="rect">
                <a:avLst/>
              </a:prstGeom>
              <a:blipFill>
                <a:blip r:embed="rId4"/>
                <a:stretch>
                  <a:fillRect t="-6667" r="-657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08C6B0C-FD31-4F86-90DF-A3923FCB7BF1}"/>
                  </a:ext>
                </a:extLst>
              </p:cNvPr>
              <p:cNvSpPr/>
              <p:nvPr/>
            </p:nvSpPr>
            <p:spPr>
              <a:xfrm>
                <a:off x="7082490" y="6192254"/>
                <a:ext cx="6408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08C6B0C-FD31-4F86-90DF-A3923FCB7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490" y="6192254"/>
                <a:ext cx="640881" cy="369332"/>
              </a:xfrm>
              <a:prstGeom prst="rect">
                <a:avLst/>
              </a:prstGeom>
              <a:blipFill>
                <a:blip r:embed="rId5"/>
                <a:stretch>
                  <a:fillRect t="-10000" r="-476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175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93D78-2B33-4871-B34C-DFBA4225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Warmup in RNN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33D4E0-3785-408C-A4BC-18355F85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D822D0-3783-4B4E-9B84-4525722B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7668344" cy="468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1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ultivariate time series">
            <a:extLst>
              <a:ext uri="{FF2B5EF4-FFF2-40B4-BE49-F238E27FC236}">
                <a16:creationId xmlns:a16="http://schemas.microsoft.com/office/drawing/2014/main" id="{88513EF3-405E-493D-AB0B-19241DBAB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" y="3501008"/>
            <a:ext cx="4392488" cy="32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2A579A-4F66-44C7-B717-05E4C200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4591"/>
            <a:ext cx="4278113" cy="25874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1B96F0B-DB87-4323-8BD3-E3AE8CDE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Sequential /Time-series data </a:t>
            </a:r>
            <a:endParaRPr lang="zh-CN" altLang="en-US" sz="3600" b="1" dirty="0"/>
          </a:p>
        </p:txBody>
      </p:sp>
      <p:pic>
        <p:nvPicPr>
          <p:cNvPr id="1026" name="Picture 2" descr="time series data">
            <a:extLst>
              <a:ext uri="{FF2B5EF4-FFF2-40B4-BE49-F238E27FC236}">
                <a16:creationId xmlns:a16="http://schemas.microsoft.com/office/drawing/2014/main" id="{267A7543-F6DF-45F6-925D-6908D0D9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" y="1131780"/>
            <a:ext cx="4211960" cy="23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6B4A79-AD08-4645-B3A1-3232D490EAA5}"/>
              </a:ext>
            </a:extLst>
          </p:cNvPr>
          <p:cNvSpPr/>
          <p:nvPr/>
        </p:nvSpPr>
        <p:spPr>
          <a:xfrm>
            <a:off x="6444208" y="1034003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US rate of price inflation</a:t>
            </a:r>
            <a:endParaRPr lang="zh-CN" altLang="en-US" dirty="0"/>
          </a:p>
        </p:txBody>
      </p:sp>
      <p:pic>
        <p:nvPicPr>
          <p:cNvPr id="1030" name="Picture 6" descr="Image result for spatiotemporal data">
            <a:extLst>
              <a:ext uri="{FF2B5EF4-FFF2-40B4-BE49-F238E27FC236}">
                <a16:creationId xmlns:a16="http://schemas.microsoft.com/office/drawing/2014/main" id="{CD16D55A-89C4-4603-A080-120F9FEEF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83305"/>
            <a:ext cx="73723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ynamic networks">
            <a:extLst>
              <a:ext uri="{FF2B5EF4-FFF2-40B4-BE49-F238E27FC236}">
                <a16:creationId xmlns:a16="http://schemas.microsoft.com/office/drawing/2014/main" id="{BA3717DB-B0F1-4115-80C1-51D74AFB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38250"/>
            <a:ext cx="80962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373EC-C467-42BC-87A2-FF2A1D12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Combine Teacher/No-teacher Forcing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EB49F4-25C3-42FB-819F-07138E9FE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Parallel sessions of </a:t>
            </a:r>
            <a:r>
              <a:rPr lang="en-US" altLang="zh-CN" sz="2400" dirty="0">
                <a:solidFill>
                  <a:srgbClr val="FF0000"/>
                </a:solidFill>
              </a:rPr>
              <a:t>teacher forcing </a:t>
            </a:r>
            <a:r>
              <a:rPr lang="en-US" altLang="zh-CN" sz="2400" dirty="0"/>
              <a:t>and </a:t>
            </a:r>
            <a:r>
              <a:rPr lang="en-US" altLang="zh-CN" sz="2400" dirty="0">
                <a:solidFill>
                  <a:srgbClr val="FF0000"/>
                </a:solidFill>
              </a:rPr>
              <a:t>no-teacher forcing</a:t>
            </a:r>
          </a:p>
          <a:p>
            <a:pPr lvl="1"/>
            <a:r>
              <a:rPr lang="en-US" altLang="zh-CN" sz="2000" dirty="0"/>
              <a:t>Also called professor forcing</a:t>
            </a:r>
            <a:endParaRPr lang="zh-CN" altLang="en-US" sz="2000" dirty="0"/>
          </a:p>
        </p:txBody>
      </p:sp>
      <p:pic>
        <p:nvPicPr>
          <p:cNvPr id="1026" name="Picture 2" descr="professor-forcing">
            <a:extLst>
              <a:ext uri="{FF2B5EF4-FFF2-40B4-BE49-F238E27FC236}">
                <a16:creationId xmlns:a16="http://schemas.microsoft.com/office/drawing/2014/main" id="{AD61D27C-60B6-46B9-9D27-3A59572E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7622237" cy="414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292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336F19-AFD5-4655-B012-19903FBF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8" y="2636912"/>
            <a:ext cx="7976010" cy="33847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08502D-D93C-47B6-B227-D01A9F8B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Applications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ED819-8C6E-4FFF-A8A2-237132592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Sentiment classification</a:t>
            </a:r>
            <a:r>
              <a:rPr lang="en-US" altLang="zh-CN" sz="2400" dirty="0"/>
              <a:t>: Classify a restaurant review from Yelp! OR movie review from IMDB OR … as positive or negative </a:t>
            </a:r>
          </a:p>
          <a:p>
            <a:pPr lvl="1"/>
            <a:r>
              <a:rPr lang="en-US" altLang="zh-CN" sz="2000" dirty="0"/>
              <a:t>Inputs: Multiple words, one or more sentences </a:t>
            </a:r>
          </a:p>
          <a:p>
            <a:pPr lvl="1"/>
            <a:r>
              <a:rPr lang="en-US" altLang="zh-CN" sz="2000" dirty="0"/>
              <a:t>Outputs: Positive / Negative classification </a:t>
            </a:r>
          </a:p>
          <a:p>
            <a:pPr lvl="1"/>
            <a:r>
              <a:rPr lang="en-US" altLang="zh-CN" sz="2000" dirty="0"/>
              <a:t>Example: “The food was really good”</a:t>
            </a:r>
            <a:endParaRPr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82A501-511D-43E1-96EF-E8E3DB115B2E}"/>
                  </a:ext>
                </a:extLst>
              </p14:cNvPr>
              <p14:cNvContentPartPr/>
              <p14:nvPr/>
            </p14:nvContentPartPr>
            <p14:xfrm>
              <a:off x="507960" y="5575320"/>
              <a:ext cx="2070360" cy="92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82A501-511D-43E1-96EF-E8E3DB115B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5565960"/>
                <a:ext cx="208908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8DE467-EAD1-4D8D-A97A-072B5A25AB76}"/>
                  </a:ext>
                </a:extLst>
              </p14:cNvPr>
              <p14:cNvContentPartPr/>
              <p14:nvPr/>
            </p14:nvContentPartPr>
            <p14:xfrm>
              <a:off x="6578640" y="4451400"/>
              <a:ext cx="2419560" cy="1765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8DE467-EAD1-4D8D-A97A-072B5A25AB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9280" y="4442040"/>
                <a:ext cx="2438280" cy="17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34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41BA5-4818-4ADB-9B77-A68E9959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Sentiment Classification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79D34-DAC8-488E-8307-B435D8F9E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6AADD-97B3-4D99-B9BC-5DD64DAB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6922303" cy="37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7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9AFA7-5B2F-4156-9544-BAF497F9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Image Captioning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050AC-C3A2-435A-8076-6466C7916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Given an image, produce a sentence describing its contents</a:t>
            </a:r>
          </a:p>
          <a:p>
            <a:r>
              <a:rPr lang="en-US" altLang="zh-CN" sz="2400" dirty="0"/>
              <a:t> </a:t>
            </a:r>
          </a:p>
          <a:p>
            <a:r>
              <a:rPr lang="en-US" altLang="zh-CN" sz="2400" dirty="0"/>
              <a:t>Inputs: Image feature (from a CNN) </a:t>
            </a:r>
          </a:p>
          <a:p>
            <a:endParaRPr lang="en-US" altLang="zh-CN" sz="2400" dirty="0"/>
          </a:p>
          <a:p>
            <a:r>
              <a:rPr lang="en-US" altLang="zh-CN" sz="2400" dirty="0"/>
              <a:t>Outputs: Multiple words (let’s consider one sentence)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EDD520-26C5-49E4-98C0-BF9D743D3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293096"/>
            <a:ext cx="3098959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9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AB47A-A7EE-4C4A-A1ED-EC45A6D9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Image captioning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8C5673-E014-4E00-887D-0815AA3D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31" y="1639338"/>
            <a:ext cx="6936137" cy="44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75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36C46-2DB9-4DF4-9083-4A173D9D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Image captions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23685-5919-4730-83EF-C9BF8128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7FA1FB-844A-4E44-9ED8-ED6503B6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249074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92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FCEC9-01E0-41D9-A0ED-72D5C9AA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Neural Translation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96A86-4784-41C1-8C6B-5FC217DB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Sequence to sequence </a:t>
            </a:r>
            <a:r>
              <a:rPr lang="en-US" altLang="zh-CN" sz="2400" dirty="0"/>
              <a:t>models (encoder-decoder)</a:t>
            </a:r>
          </a:p>
          <a:p>
            <a:r>
              <a:rPr lang="en-US" altLang="zh-CN" sz="2400" dirty="0"/>
              <a:t>First, RNN for language modelling </a:t>
            </a:r>
            <a:r>
              <a:rPr lang="zh-CN" altLang="en-US" sz="2400" dirty="0"/>
              <a:t>（</a:t>
            </a:r>
            <a:r>
              <a:rPr lang="en-US" altLang="zh-CN" sz="2400" dirty="0"/>
              <a:t>encoder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AC6991-3F41-4824-AB12-54D94D55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01" y="2708920"/>
            <a:ext cx="8026813" cy="37720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76AC24-7900-47E5-9A48-B1751F85AFCA}"/>
              </a:ext>
            </a:extLst>
          </p:cNvPr>
          <p:cNvSpPr/>
          <p:nvPr/>
        </p:nvSpPr>
        <p:spPr>
          <a:xfrm>
            <a:off x="671601" y="28054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The method of building the representation is called an Encoder and is frequently an RNN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67B54F-2037-4033-8F9F-C4258CBE3F76}"/>
              </a:ext>
            </a:extLst>
          </p:cNvPr>
          <p:cNvSpPr/>
          <p:nvPr/>
        </p:nvSpPr>
        <p:spPr>
          <a:xfrm>
            <a:off x="611560" y="541548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Each memory vector in the encoder attempts to represent the sentence so far, but mostly represents the word most recently input.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5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F2C99-DAE4-4E72-9673-EB69A1B0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F20B4-A235-47E2-AF6B-53FAC5A3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Prediction part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B33F70-757A-4D49-AC19-5711088E7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92896"/>
            <a:ext cx="7385430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13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4507A-B576-45E8-A2A2-4545A7F8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09A50-32BB-4F89-8289-00CD099E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Decoder: The model that takes the encoded representation and generates the output is called the Decoder, and, </a:t>
            </a:r>
            <a:r>
              <a:rPr lang="en-US" altLang="zh-CN" sz="2400" dirty="0" err="1"/>
              <a:t>errrr</a:t>
            </a:r>
            <a:r>
              <a:rPr lang="en-US" altLang="zh-CN" sz="2400" dirty="0"/>
              <a:t>, is also generally an RNN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A6CF19-33E8-4C25-8856-AEF6A885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4" y="3140968"/>
            <a:ext cx="8490386" cy="25909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7A729D-2A3F-462E-BFD0-023630361037}"/>
              </a:ext>
            </a:extLst>
          </p:cNvPr>
          <p:cNvSpPr/>
          <p:nvPr/>
        </p:nvSpPr>
        <p:spPr>
          <a:xfrm>
            <a:off x="3995936" y="5769296"/>
            <a:ext cx="3959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generate the output one token at a 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996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D0E51-24C2-4993-A68E-AAD275AD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Seq2seq Structure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DC88E4-80B2-49EA-93EC-2ADBF50B2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52C3C2-B09C-40C5-976E-47A60203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36912"/>
            <a:ext cx="8687246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2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8C67F-7D21-45A5-9DD8-53DE7B25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Key Elements</a:t>
            </a:r>
            <a:endParaRPr lang="zh-CN" altLang="en-US" sz="3600" b="1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33C4214-3D87-47DA-B8FC-4A73BEF02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 </a:t>
            </a:r>
            <a:r>
              <a:rPr lang="en-US" altLang="zh-CN" sz="2400" u="sng" dirty="0"/>
              <a:t>time series </a:t>
            </a:r>
            <a:r>
              <a:rPr lang="en-US" altLang="zh-CN" sz="2400" dirty="0"/>
              <a:t>is a </a:t>
            </a:r>
            <a:r>
              <a:rPr lang="en-US" altLang="zh-CN" sz="2400" b="1" dirty="0"/>
              <a:t>sequence of information</a:t>
            </a:r>
            <a:r>
              <a:rPr lang="en-US" altLang="zh-CN" sz="2400" dirty="0"/>
              <a:t> that attaches a time period to each value.</a:t>
            </a:r>
          </a:p>
          <a:p>
            <a:pPr lvl="1"/>
            <a:r>
              <a:rPr lang="en-US" altLang="zh-CN" sz="2000" dirty="0"/>
              <a:t>Time </a:t>
            </a:r>
            <a:r>
              <a:rPr lang="en-US" altLang="zh-CN" sz="2000" b="1" dirty="0"/>
              <a:t>period:</a:t>
            </a:r>
            <a:r>
              <a:rPr lang="en-US" altLang="zh-CN" sz="2000" dirty="0"/>
              <a:t> duration of the data</a:t>
            </a:r>
          </a:p>
          <a:p>
            <a:pPr lvl="1"/>
            <a:r>
              <a:rPr lang="en-US" altLang="zh-CN" sz="2000" b="1" dirty="0"/>
              <a:t>Frequency</a:t>
            </a:r>
            <a:r>
              <a:rPr lang="en-US" altLang="zh-CN" sz="2000" dirty="0"/>
              <a:t>: how often the values of the data set are recorded</a:t>
            </a:r>
          </a:p>
          <a:p>
            <a:pPr lvl="1"/>
            <a:r>
              <a:rPr lang="en-US" altLang="zh-CN" sz="2000" b="1" dirty="0"/>
              <a:t>patterns:</a:t>
            </a:r>
            <a:r>
              <a:rPr lang="en-US" altLang="zh-CN" sz="2000" dirty="0"/>
              <a:t> we can expect the patterns we observe in time-series to persist in the future.</a:t>
            </a:r>
          </a:p>
          <a:p>
            <a:r>
              <a:rPr lang="en-US" altLang="zh-CN" sz="2400" dirty="0"/>
              <a:t>What are the </a:t>
            </a:r>
            <a:r>
              <a:rPr lang="en-US" altLang="zh-CN" sz="2400" b="1" dirty="0"/>
              <a:t>tasks associated with time series</a:t>
            </a:r>
            <a:r>
              <a:rPr lang="en-US" altLang="zh-CN" sz="2400" dirty="0"/>
              <a:t>?</a:t>
            </a:r>
          </a:p>
          <a:p>
            <a:pPr lvl="1"/>
            <a:r>
              <a:rPr lang="en-US" altLang="zh-CN" sz="2000" dirty="0"/>
              <a:t>Prediction</a:t>
            </a:r>
          </a:p>
          <a:p>
            <a:pPr lvl="1"/>
            <a:r>
              <a:rPr lang="en-US" altLang="zh-CN" sz="2000" dirty="0"/>
              <a:t>Clustering or classification</a:t>
            </a:r>
          </a:p>
          <a:p>
            <a:pPr lvl="1"/>
            <a:r>
              <a:rPr lang="en-US" altLang="zh-CN" sz="2000" dirty="0"/>
              <a:t>Anomaly detection</a:t>
            </a:r>
          </a:p>
          <a:p>
            <a:pPr lvl="1"/>
            <a:r>
              <a:rPr lang="en-US" altLang="zh-CN" sz="2000" dirty="0"/>
              <a:t>Visualization</a:t>
            </a:r>
          </a:p>
          <a:p>
            <a:pPr lvl="1"/>
            <a:r>
              <a:rPr lang="en-US" altLang="zh-CN" sz="2000" dirty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8339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95A29-61F6-4337-8778-A4B76E70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How to train Seq2seq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96C726-FE8E-4025-B37C-63C5A61A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“forcing” the decoder to generate gold sequences, and penalizing it for assigning the sequence a low probability. </a:t>
            </a:r>
          </a:p>
          <a:p>
            <a:r>
              <a:rPr lang="en-US" altLang="zh-CN" sz="2400" b="1" dirty="0"/>
              <a:t>Losses for each token </a:t>
            </a:r>
            <a:r>
              <a:rPr lang="en-US" altLang="zh-CN" sz="2400" dirty="0"/>
              <a:t>in the sequence are </a:t>
            </a:r>
            <a:r>
              <a:rPr lang="en-US" altLang="zh-CN" sz="2400" dirty="0">
                <a:solidFill>
                  <a:srgbClr val="FF0000"/>
                </a:solidFill>
              </a:rPr>
              <a:t>summed. </a:t>
            </a:r>
          </a:p>
          <a:p>
            <a:r>
              <a:rPr lang="en-US" altLang="zh-CN" sz="2400" dirty="0"/>
              <a:t>Then, the summed loss is used to take a step in the right direction in all </a:t>
            </a:r>
            <a:r>
              <a:rPr lang="en-US" altLang="zh-CN" sz="2400" b="1" dirty="0"/>
              <a:t>model parameters </a:t>
            </a:r>
            <a:r>
              <a:rPr lang="en-US" altLang="zh-CN" sz="2400" dirty="0"/>
              <a:t>(including word embeddings!) (stochastic gradient descent.) 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864026-51D7-4998-A0A2-1E5EDFCF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14" y="4005064"/>
            <a:ext cx="7372729" cy="27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2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55182-D130-4ABD-957D-35030648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28A2AA-51FE-4F27-AA23-9BB56990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How to define the loss</a:t>
            </a:r>
          </a:p>
          <a:p>
            <a:pPr lvl="1"/>
            <a:r>
              <a:rPr lang="en-US" altLang="zh-CN" sz="2000" dirty="0"/>
              <a:t>For prediction, we take the current hidden state, and use it as features in what is more or less a linear regression.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Let </a:t>
            </a:r>
            <a:r>
              <a:rPr lang="en-US" altLang="zh-CN" sz="2000" b="1" dirty="0"/>
              <a:t>d</a:t>
            </a:r>
            <a:r>
              <a:rPr lang="en-US" altLang="zh-CN" sz="2000" b="1" baseline="-25000" dirty="0"/>
              <a:t>t</a:t>
            </a:r>
            <a:r>
              <a:rPr lang="en-US" altLang="zh-CN" sz="2000" b="1" dirty="0"/>
              <a:t> be our decision </a:t>
            </a:r>
            <a:r>
              <a:rPr lang="en-US" altLang="zh-CN" sz="2000" dirty="0"/>
              <a:t>(e.g., word, POS tag) at timestep t. Let D be the set of all possible decisions. </a:t>
            </a:r>
            <a:r>
              <a:rPr lang="en-US" altLang="zh-CN" sz="2000" b="1" dirty="0"/>
              <a:t>Let s</a:t>
            </a:r>
            <a:r>
              <a:rPr lang="en-US" altLang="zh-CN" sz="2000" b="1" baseline="-25000" dirty="0"/>
              <a:t>t-1</a:t>
            </a:r>
            <a:r>
              <a:rPr lang="en-US" altLang="zh-CN" sz="2000" b="1" dirty="0"/>
              <a:t> be the most recent decoder</a:t>
            </a:r>
            <a:r>
              <a:rPr lang="en-US" altLang="zh-CN" sz="2000" dirty="0"/>
              <a:t> hidden state. 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0CF43E-6B2C-48E4-BF35-9BE4BA4E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861984"/>
            <a:ext cx="4570947" cy="10548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5523AF-1DCB-47BE-A27E-77B091E4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334257"/>
            <a:ext cx="7289521" cy="10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08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E174B-4E12-4A88-9821-72CE8F9C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Input – Output Scenarios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490CA-337B-4F0D-BF1A-DA2073D5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169D03-FEED-4252-80E1-DFBA5510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80532"/>
            <a:ext cx="8007536" cy="50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31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D67AB-774C-43E0-8616-1D8FD768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Long-short term Memory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1E8A3-D154-42C4-BE0B-1CE0F54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Long Short-Term Memory (LSTM) networks are RNNs capable of learning </a:t>
            </a:r>
            <a:r>
              <a:rPr lang="en-US" altLang="zh-CN" sz="2000" b="1" dirty="0"/>
              <a:t>long-term dependencies </a:t>
            </a:r>
            <a:r>
              <a:rPr lang="en-US" altLang="zh-CN" sz="2000" dirty="0"/>
              <a:t>[</a:t>
            </a:r>
            <a:r>
              <a:rPr lang="en-US" altLang="zh-CN" sz="2000" dirty="0" err="1"/>
              <a:t>Hochreiter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Schmidhuber</a:t>
            </a:r>
            <a:r>
              <a:rPr lang="en-US" altLang="zh-CN" sz="2000" dirty="0"/>
              <a:t>, 1997]</a:t>
            </a:r>
          </a:p>
          <a:p>
            <a:r>
              <a:rPr lang="en-US" altLang="zh-CN" sz="2000" dirty="0"/>
              <a:t>A memory cell using logistic and linear units with multiplicative interactions: </a:t>
            </a:r>
          </a:p>
          <a:p>
            <a:pPr lvl="1"/>
            <a:r>
              <a:rPr lang="en-US" altLang="zh-CN" sz="1800" dirty="0"/>
              <a:t>make additive connections between time steps</a:t>
            </a:r>
          </a:p>
          <a:p>
            <a:pPr lvl="1"/>
            <a:r>
              <a:rPr lang="en-US" altLang="zh-CN" sz="1800" dirty="0"/>
              <a:t>Addition does not modify the gradient, </a:t>
            </a:r>
            <a:r>
              <a:rPr lang="en-US" altLang="zh-CN" sz="1800" b="1" dirty="0"/>
              <a:t>no vanishing </a:t>
            </a:r>
          </a:p>
          <a:p>
            <a:pPr lvl="1"/>
            <a:r>
              <a:rPr lang="en-US" altLang="zh-CN" sz="1800" dirty="0"/>
              <a:t>Gates to control the information flow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D09296-0980-4F98-B15E-30BC33EB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933056"/>
            <a:ext cx="5868943" cy="28170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DC5FCD-306C-4EA0-9593-1929CF375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22" y="6075878"/>
            <a:ext cx="2160240" cy="6742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6F5511-A3B3-4246-85E9-7B91FD83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4869160"/>
            <a:ext cx="1008112" cy="3117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203532-419C-49FF-9FCB-90C285AE4EFB}"/>
              </a:ext>
            </a:extLst>
          </p:cNvPr>
          <p:cNvSpPr/>
          <p:nvPr/>
        </p:nvSpPr>
        <p:spPr>
          <a:xfrm>
            <a:off x="5436096" y="3792498"/>
            <a:ext cx="37727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Information gets into the cell whenever its input gate is 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Information is thrown away from the cell whenever its forget gate is off.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Information can be read from the cell by turning on its output gate. 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13776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49495-2C68-4B22-BA63-EB2416EB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62BE7-7C7C-4F67-AB3A-2A0A9BEF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6AC959-FBE4-4C61-9735-891357F3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73267"/>
            <a:ext cx="6938391" cy="4886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1009C5-8A16-4B9B-933A-58739537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844824"/>
            <a:ext cx="1731824" cy="6851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335BDC-52C2-45AB-B955-2FE393D8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496" y="1916832"/>
            <a:ext cx="1731824" cy="6851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735F6C-AF4C-4C0D-B8E4-73E0D7EC3426}"/>
              </a:ext>
            </a:extLst>
          </p:cNvPr>
          <p:cNvSpPr/>
          <p:nvPr/>
        </p:nvSpPr>
        <p:spPr>
          <a:xfrm>
            <a:off x="7364250" y="2153882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FF76BC-71D8-444F-A495-BC5D2C6C375A}"/>
              </a:ext>
            </a:extLst>
          </p:cNvPr>
          <p:cNvSpPr/>
          <p:nvPr/>
        </p:nvSpPr>
        <p:spPr>
          <a:xfrm>
            <a:off x="8007752" y="2153882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7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012AF-91D0-44E2-9BBC-50B4CAF7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ARMA model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D2B611-E476-45A4-BD44-91C1F36B5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482952" cy="4525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Auto-regression(AR) model</a:t>
            </a:r>
          </a:p>
          <a:p>
            <a:pPr lvl="1"/>
            <a:r>
              <a:rPr lang="en-US" altLang="zh-CN" sz="2000" dirty="0"/>
              <a:t>Popular model </a:t>
            </a:r>
            <a:r>
              <a:rPr lang="en-US" altLang="zh-CN" sz="2000" b="1" dirty="0"/>
              <a:t>for stationary time series </a:t>
            </a:r>
            <a:r>
              <a:rPr lang="en-US" altLang="zh-CN" sz="2000" dirty="0"/>
              <a:t>(stationarity means that the </a:t>
            </a:r>
            <a:r>
              <a:rPr lang="en-US" altLang="zh-CN" sz="2000" u="sng" dirty="0"/>
              <a:t>statistical properties </a:t>
            </a:r>
            <a:r>
              <a:rPr lang="en-US" altLang="zh-CN" sz="2000" dirty="0"/>
              <a:t>of a process generating a time series do not change over time.) </a:t>
            </a:r>
          </a:p>
          <a:p>
            <a:r>
              <a:rPr lang="en-US" altLang="zh-CN" sz="2400" dirty="0"/>
              <a:t>P-order auto-regressive model</a:t>
            </a:r>
          </a:p>
          <a:p>
            <a:pPr lvl="1"/>
            <a:r>
              <a:rPr lang="en-US" altLang="zh-CN" sz="1400" dirty="0"/>
              <a:t>Let {</a:t>
            </a:r>
            <a:r>
              <a:rPr lang="el-GR" altLang="zh-CN" sz="1400" dirty="0"/>
              <a:t>ε</a:t>
            </a:r>
            <a:r>
              <a:rPr lang="en-US" altLang="zh-CN" sz="1400" baseline="-25000" dirty="0"/>
              <a:t>t</a:t>
            </a:r>
            <a:r>
              <a:rPr lang="en-US" altLang="zh-CN" sz="1400" dirty="0"/>
              <a:t>} be white Gaussian noise N(0,</a:t>
            </a:r>
            <a:r>
              <a:rPr lang="el-GR" altLang="zh-CN" sz="1400" dirty="0"/>
              <a:t>σ</a:t>
            </a:r>
            <a:r>
              <a:rPr lang="el-GR" altLang="zh-CN" sz="1400" baseline="30000" dirty="0"/>
              <a:t>2</a:t>
            </a:r>
            <a:r>
              <a:rPr lang="el-GR" altLang="zh-CN" sz="1400" dirty="0"/>
              <a:t>)</a:t>
            </a:r>
            <a:r>
              <a:rPr lang="zh-CN" altLang="el-GR" sz="1400" dirty="0"/>
              <a:t>，</a:t>
            </a:r>
            <a:r>
              <a:rPr lang="en-US" altLang="zh-CN" sz="1400" dirty="0"/>
              <a:t>a</a:t>
            </a:r>
            <a:r>
              <a:rPr lang="en-US" altLang="zh-CN" sz="1400" baseline="-25000" dirty="0"/>
              <a:t>0</a:t>
            </a:r>
            <a:r>
              <a:rPr lang="en-US" altLang="zh-CN" sz="1400" dirty="0"/>
              <a:t>,a</a:t>
            </a:r>
            <a:r>
              <a:rPr lang="en-US" altLang="zh-CN" sz="1400" baseline="-25000" dirty="0"/>
              <a:t>1</a:t>
            </a:r>
            <a:r>
              <a:rPr lang="en-US" altLang="zh-CN" sz="1400" dirty="0"/>
              <a:t>,...,a</a:t>
            </a:r>
            <a:r>
              <a:rPr lang="en-US" altLang="zh-CN" sz="1400" baseline="-25000" dirty="0"/>
              <a:t>p</a:t>
            </a:r>
            <a:r>
              <a:rPr lang="en-US" altLang="zh-CN" sz="1400" dirty="0"/>
              <a:t>(a</a:t>
            </a:r>
            <a:r>
              <a:rPr lang="en-US" altLang="zh-CN" sz="1400" baseline="-25000" dirty="0"/>
              <a:t>p</a:t>
            </a:r>
            <a:r>
              <a:rPr lang="en-US" altLang="zh-CN" sz="1400" dirty="0"/>
              <a:t>≠0) are coefficients</a:t>
            </a:r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r>
              <a:rPr lang="en-US" altLang="zh-CN" sz="1400" dirty="0"/>
              <a:t>Can be solved easily using least square regression, by minimizing the residual</a:t>
            </a:r>
          </a:p>
          <a:p>
            <a:pPr lvl="1"/>
            <a:r>
              <a:rPr lang="en-US" altLang="zh-CN" sz="1400" dirty="0"/>
              <a:t>In matrix form, we have </a:t>
            </a:r>
          </a:p>
          <a:p>
            <a:pPr lvl="1"/>
            <a:endParaRPr lang="zh-CN" alt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88D51B-BFA5-442B-835C-9F268FF83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40768"/>
            <a:ext cx="3282702" cy="328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BE9D0D-02FE-4237-8882-02C3561A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149080"/>
            <a:ext cx="4553184" cy="5969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92DC00-1E4F-4F54-845F-F1E42D969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661537"/>
            <a:ext cx="3462856" cy="7132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3DA1C7-BD44-4A70-8033-7BC8EC1F8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5627662"/>
            <a:ext cx="4991357" cy="997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ABB2C7-DCB7-44A7-8DE1-0E43D6ECB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32" y="5168062"/>
            <a:ext cx="1320868" cy="3683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2AD17CC-FC0A-4D71-AAA4-E7E181029FDE}"/>
              </a:ext>
            </a:extLst>
          </p:cNvPr>
          <p:cNvSpPr/>
          <p:nvPr/>
        </p:nvSpPr>
        <p:spPr>
          <a:xfrm>
            <a:off x="6543963" y="5669243"/>
            <a:ext cx="2145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Closed-form solution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B6B984-4A47-49A0-8FEF-24AFD7673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373" y="6038575"/>
            <a:ext cx="1873346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4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C7C19-A671-48A9-A34A-BD37CC8B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ARMA Model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D40DD-63D5-44AE-BDE9-689F823A3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What are the </a:t>
            </a:r>
            <a:r>
              <a:rPr lang="en-US" altLang="zh-CN" sz="2800" b="1" dirty="0">
                <a:solidFill>
                  <a:srgbClr val="FF0000"/>
                </a:solidFill>
              </a:rPr>
              <a:t>limitations?</a:t>
            </a:r>
          </a:p>
          <a:p>
            <a:pPr lvl="1"/>
            <a:r>
              <a:rPr lang="en-US" altLang="zh-CN" sz="2400" u="sng" dirty="0"/>
              <a:t>Linear dependency </a:t>
            </a:r>
            <a:r>
              <a:rPr lang="en-US" altLang="zh-CN" sz="2400" dirty="0"/>
              <a:t>assumption</a:t>
            </a:r>
          </a:p>
          <a:p>
            <a:pPr lvl="2"/>
            <a:r>
              <a:rPr lang="en-US" altLang="zh-CN" sz="2000" dirty="0"/>
              <a:t>Can be relaxed to polynomials, or even kernel regression</a:t>
            </a:r>
          </a:p>
          <a:p>
            <a:pPr lvl="1"/>
            <a:r>
              <a:rPr lang="en-US" altLang="zh-CN" sz="2400" u="sng" dirty="0"/>
              <a:t>Prediction at time </a:t>
            </a:r>
            <a:r>
              <a:rPr lang="en-US" altLang="zh-CN" sz="2400" dirty="0"/>
              <a:t>t only depends on a window</a:t>
            </a:r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2"/>
            <a:r>
              <a:rPr lang="en-US" altLang="zh-CN" sz="2000" dirty="0"/>
              <a:t>Can we include more temporal points without increasing the model size?</a:t>
            </a:r>
            <a:endParaRPr lang="zh-CN" altLang="en-US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93DD11-873D-4443-8C36-691657E7BA0B}"/>
              </a:ext>
            </a:extLst>
          </p:cNvPr>
          <p:cNvGrpSpPr/>
          <p:nvPr/>
        </p:nvGrpSpPr>
        <p:grpSpPr>
          <a:xfrm>
            <a:off x="2123728" y="3645024"/>
            <a:ext cx="3744416" cy="1232520"/>
            <a:chOff x="5868144" y="1764432"/>
            <a:chExt cx="2677979" cy="1232520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81D7FEE9-289A-47F4-A284-F303CB060D31}"/>
                </a:ext>
              </a:extLst>
            </p:cNvPr>
            <p:cNvCxnSpPr/>
            <p:nvPr/>
          </p:nvCxnSpPr>
          <p:spPr>
            <a:xfrm>
              <a:off x="5868144" y="2996952"/>
              <a:ext cx="26642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CCE4C89F-7F63-4130-9FF7-FF527854A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144" y="1764432"/>
              <a:ext cx="0" cy="1232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5751F1B-AB0E-4D8B-A897-4237B0F70A18}"/>
                </a:ext>
              </a:extLst>
            </p:cNvPr>
            <p:cNvSpPr/>
            <p:nvPr/>
          </p:nvSpPr>
          <p:spPr>
            <a:xfrm>
              <a:off x="6049108" y="2037438"/>
              <a:ext cx="2497015" cy="781962"/>
            </a:xfrm>
            <a:custGeom>
              <a:avLst/>
              <a:gdLst>
                <a:gd name="connsiteX0" fmla="*/ 0 w 2497015"/>
                <a:gd name="connsiteY0" fmla="*/ 781962 h 781962"/>
                <a:gd name="connsiteX1" fmla="*/ 240323 w 2497015"/>
                <a:gd name="connsiteY1" fmla="*/ 559224 h 781962"/>
                <a:gd name="connsiteX2" fmla="*/ 439615 w 2497015"/>
                <a:gd name="connsiteY2" fmla="*/ 266147 h 781962"/>
                <a:gd name="connsiteX3" fmla="*/ 592015 w 2497015"/>
                <a:gd name="connsiteY3" fmla="*/ 90300 h 781962"/>
                <a:gd name="connsiteX4" fmla="*/ 896815 w 2497015"/>
                <a:gd name="connsiteY4" fmla="*/ 131331 h 781962"/>
                <a:gd name="connsiteX5" fmla="*/ 1312984 w 2497015"/>
                <a:gd name="connsiteY5" fmla="*/ 342347 h 781962"/>
                <a:gd name="connsiteX6" fmla="*/ 1811215 w 2497015"/>
                <a:gd name="connsiteY6" fmla="*/ 336485 h 781962"/>
                <a:gd name="connsiteX7" fmla="*/ 2016369 w 2497015"/>
                <a:gd name="connsiteY7" fmla="*/ 160639 h 781962"/>
                <a:gd name="connsiteX8" fmla="*/ 2209800 w 2497015"/>
                <a:gd name="connsiteY8" fmla="*/ 14100 h 781962"/>
                <a:gd name="connsiteX9" fmla="*/ 2497015 w 2497015"/>
                <a:gd name="connsiteY9" fmla="*/ 14100 h 78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7015" h="781962">
                  <a:moveTo>
                    <a:pt x="0" y="781962"/>
                  </a:moveTo>
                  <a:cubicBezTo>
                    <a:pt x="83527" y="713577"/>
                    <a:pt x="167054" y="645193"/>
                    <a:pt x="240323" y="559224"/>
                  </a:cubicBezTo>
                  <a:cubicBezTo>
                    <a:pt x="313592" y="473255"/>
                    <a:pt x="381000" y="344301"/>
                    <a:pt x="439615" y="266147"/>
                  </a:cubicBezTo>
                  <a:cubicBezTo>
                    <a:pt x="498230" y="187993"/>
                    <a:pt x="515815" y="112769"/>
                    <a:pt x="592015" y="90300"/>
                  </a:cubicBezTo>
                  <a:cubicBezTo>
                    <a:pt x="668215" y="67831"/>
                    <a:pt x="776654" y="89323"/>
                    <a:pt x="896815" y="131331"/>
                  </a:cubicBezTo>
                  <a:cubicBezTo>
                    <a:pt x="1016976" y="173339"/>
                    <a:pt x="1160584" y="308155"/>
                    <a:pt x="1312984" y="342347"/>
                  </a:cubicBezTo>
                  <a:cubicBezTo>
                    <a:pt x="1465384" y="376539"/>
                    <a:pt x="1693984" y="366770"/>
                    <a:pt x="1811215" y="336485"/>
                  </a:cubicBezTo>
                  <a:cubicBezTo>
                    <a:pt x="1928446" y="306200"/>
                    <a:pt x="1949938" y="214370"/>
                    <a:pt x="2016369" y="160639"/>
                  </a:cubicBezTo>
                  <a:cubicBezTo>
                    <a:pt x="2082800" y="106908"/>
                    <a:pt x="2129692" y="38523"/>
                    <a:pt x="2209800" y="14100"/>
                  </a:cubicBezTo>
                  <a:cubicBezTo>
                    <a:pt x="2289908" y="-10323"/>
                    <a:pt x="2393461" y="1888"/>
                    <a:pt x="2497015" y="141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C1D714-7A33-4F95-9AD7-4A91C02E291A}"/>
              </a:ext>
            </a:extLst>
          </p:cNvPr>
          <p:cNvGrpSpPr/>
          <p:nvPr/>
        </p:nvGrpSpPr>
        <p:grpSpPr>
          <a:xfrm>
            <a:off x="2376755" y="4583490"/>
            <a:ext cx="1145850" cy="429686"/>
            <a:chOff x="2376755" y="4565088"/>
            <a:chExt cx="1145850" cy="429686"/>
          </a:xfrm>
        </p:grpSpPr>
        <p:sp>
          <p:nvSpPr>
            <p:cNvPr id="10" name="矩形: 单圆角 9">
              <a:extLst>
                <a:ext uri="{FF2B5EF4-FFF2-40B4-BE49-F238E27FC236}">
                  <a16:creationId xmlns:a16="http://schemas.microsoft.com/office/drawing/2014/main" id="{8D23639E-192F-41C1-BB93-A2FB9AC95744}"/>
                </a:ext>
              </a:extLst>
            </p:cNvPr>
            <p:cNvSpPr/>
            <p:nvPr/>
          </p:nvSpPr>
          <p:spPr>
            <a:xfrm>
              <a:off x="2376755" y="4760314"/>
              <a:ext cx="864094" cy="234460"/>
            </a:xfrm>
            <a:prstGeom prst="round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单圆角 10">
              <a:extLst>
                <a:ext uri="{FF2B5EF4-FFF2-40B4-BE49-F238E27FC236}">
                  <a16:creationId xmlns:a16="http://schemas.microsoft.com/office/drawing/2014/main" id="{71679A7D-47BC-4F99-A76B-926A92EE91B3}"/>
                </a:ext>
              </a:extLst>
            </p:cNvPr>
            <p:cNvSpPr/>
            <p:nvPr/>
          </p:nvSpPr>
          <p:spPr>
            <a:xfrm>
              <a:off x="3314971" y="4760314"/>
              <a:ext cx="207634" cy="234460"/>
            </a:xfrm>
            <a:prstGeom prst="round1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83886AD-A8CA-43E8-B82B-071C7BE41466}"/>
                </a:ext>
              </a:extLst>
            </p:cNvPr>
            <p:cNvSpPr/>
            <p:nvPr/>
          </p:nvSpPr>
          <p:spPr>
            <a:xfrm>
              <a:off x="2855586" y="4565088"/>
              <a:ext cx="527539" cy="193556"/>
            </a:xfrm>
            <a:custGeom>
              <a:avLst/>
              <a:gdLst>
                <a:gd name="connsiteX0" fmla="*/ 0 w 527539"/>
                <a:gd name="connsiteY0" fmla="*/ 193556 h 193556"/>
                <a:gd name="connsiteX1" fmla="*/ 263770 w 527539"/>
                <a:gd name="connsiteY1" fmla="*/ 126 h 193556"/>
                <a:gd name="connsiteX2" fmla="*/ 527539 w 527539"/>
                <a:gd name="connsiteY2" fmla="*/ 170110 h 19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539" h="193556">
                  <a:moveTo>
                    <a:pt x="0" y="193556"/>
                  </a:moveTo>
                  <a:cubicBezTo>
                    <a:pt x="87923" y="98795"/>
                    <a:pt x="175847" y="4034"/>
                    <a:pt x="263770" y="126"/>
                  </a:cubicBezTo>
                  <a:cubicBezTo>
                    <a:pt x="351693" y="-3782"/>
                    <a:pt x="439616" y="83164"/>
                    <a:pt x="527539" y="170110"/>
                  </a:cubicBezTo>
                </a:path>
              </a:pathLst>
            </a:custGeom>
            <a:noFill/>
            <a:ln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1E28C5A-0A64-4EB0-8D8E-E6356E9477BB}"/>
              </a:ext>
            </a:extLst>
          </p:cNvPr>
          <p:cNvSpPr/>
          <p:nvPr/>
        </p:nvSpPr>
        <p:spPr>
          <a:xfrm>
            <a:off x="5098129" y="457397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51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463 L 0.1934 0.00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29175-677E-45BD-886A-2367AEC1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Recurrent Neural Networks</a:t>
            </a:r>
            <a:endParaRPr lang="zh-CN" altLang="en-US" sz="36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F53862D-EAC5-44D0-BECE-884934E3EDEA}"/>
              </a:ext>
            </a:extLst>
          </p:cNvPr>
          <p:cNvSpPr/>
          <p:nvPr/>
        </p:nvSpPr>
        <p:spPr>
          <a:xfrm>
            <a:off x="6588224" y="2924944"/>
            <a:ext cx="144016" cy="14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364511-2FB8-411F-B829-A5237AEF7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7638"/>
            <a:ext cx="8784972" cy="37547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585EBDD3-1897-45C1-8659-E4DF19F6693E}"/>
              </a:ext>
            </a:extLst>
          </p:cNvPr>
          <p:cNvGrpSpPr/>
          <p:nvPr/>
        </p:nvGrpSpPr>
        <p:grpSpPr>
          <a:xfrm>
            <a:off x="3095835" y="4976680"/>
            <a:ext cx="3744416" cy="1498178"/>
            <a:chOff x="3635896" y="5085184"/>
            <a:chExt cx="2677979" cy="149817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24ABD68-6710-43CF-91F6-D5CA70799DBD}"/>
                </a:ext>
              </a:extLst>
            </p:cNvPr>
            <p:cNvGrpSpPr/>
            <p:nvPr/>
          </p:nvGrpSpPr>
          <p:grpSpPr>
            <a:xfrm>
              <a:off x="3635896" y="5229200"/>
              <a:ext cx="2677979" cy="1232520"/>
              <a:chOff x="5868144" y="1764432"/>
              <a:chExt cx="2677979" cy="1232520"/>
            </a:xfrm>
          </p:grpSpPr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CA03941A-6550-4810-BBFA-AC2CA802FD86}"/>
                  </a:ext>
                </a:extLst>
              </p:cNvPr>
              <p:cNvCxnSpPr/>
              <p:nvPr/>
            </p:nvCxnSpPr>
            <p:spPr>
              <a:xfrm>
                <a:off x="5868144" y="2996952"/>
                <a:ext cx="26642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94E56DE2-5BBB-4C22-97D2-6E0D8058AC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144" y="1764432"/>
                <a:ext cx="0" cy="12325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D3600C51-0447-434A-8DDC-565DECEF11D8}"/>
                  </a:ext>
                </a:extLst>
              </p:cNvPr>
              <p:cNvSpPr/>
              <p:nvPr/>
            </p:nvSpPr>
            <p:spPr>
              <a:xfrm>
                <a:off x="6049108" y="2037438"/>
                <a:ext cx="2497015" cy="781962"/>
              </a:xfrm>
              <a:custGeom>
                <a:avLst/>
                <a:gdLst>
                  <a:gd name="connsiteX0" fmla="*/ 0 w 2497015"/>
                  <a:gd name="connsiteY0" fmla="*/ 781962 h 781962"/>
                  <a:gd name="connsiteX1" fmla="*/ 240323 w 2497015"/>
                  <a:gd name="connsiteY1" fmla="*/ 559224 h 781962"/>
                  <a:gd name="connsiteX2" fmla="*/ 439615 w 2497015"/>
                  <a:gd name="connsiteY2" fmla="*/ 266147 h 781962"/>
                  <a:gd name="connsiteX3" fmla="*/ 592015 w 2497015"/>
                  <a:gd name="connsiteY3" fmla="*/ 90300 h 781962"/>
                  <a:gd name="connsiteX4" fmla="*/ 896815 w 2497015"/>
                  <a:gd name="connsiteY4" fmla="*/ 131331 h 781962"/>
                  <a:gd name="connsiteX5" fmla="*/ 1312984 w 2497015"/>
                  <a:gd name="connsiteY5" fmla="*/ 342347 h 781962"/>
                  <a:gd name="connsiteX6" fmla="*/ 1811215 w 2497015"/>
                  <a:gd name="connsiteY6" fmla="*/ 336485 h 781962"/>
                  <a:gd name="connsiteX7" fmla="*/ 2016369 w 2497015"/>
                  <a:gd name="connsiteY7" fmla="*/ 160639 h 781962"/>
                  <a:gd name="connsiteX8" fmla="*/ 2209800 w 2497015"/>
                  <a:gd name="connsiteY8" fmla="*/ 14100 h 781962"/>
                  <a:gd name="connsiteX9" fmla="*/ 2497015 w 2497015"/>
                  <a:gd name="connsiteY9" fmla="*/ 14100 h 781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7015" h="781962">
                    <a:moveTo>
                      <a:pt x="0" y="781962"/>
                    </a:moveTo>
                    <a:cubicBezTo>
                      <a:pt x="83527" y="713577"/>
                      <a:pt x="167054" y="645193"/>
                      <a:pt x="240323" y="559224"/>
                    </a:cubicBezTo>
                    <a:cubicBezTo>
                      <a:pt x="313592" y="473255"/>
                      <a:pt x="381000" y="344301"/>
                      <a:pt x="439615" y="266147"/>
                    </a:cubicBezTo>
                    <a:cubicBezTo>
                      <a:pt x="498230" y="187993"/>
                      <a:pt x="515815" y="112769"/>
                      <a:pt x="592015" y="90300"/>
                    </a:cubicBezTo>
                    <a:cubicBezTo>
                      <a:pt x="668215" y="67831"/>
                      <a:pt x="776654" y="89323"/>
                      <a:pt x="896815" y="131331"/>
                    </a:cubicBezTo>
                    <a:cubicBezTo>
                      <a:pt x="1016976" y="173339"/>
                      <a:pt x="1160584" y="308155"/>
                      <a:pt x="1312984" y="342347"/>
                    </a:cubicBezTo>
                    <a:cubicBezTo>
                      <a:pt x="1465384" y="376539"/>
                      <a:pt x="1693984" y="366770"/>
                      <a:pt x="1811215" y="336485"/>
                    </a:cubicBezTo>
                    <a:cubicBezTo>
                      <a:pt x="1928446" y="306200"/>
                      <a:pt x="1949938" y="214370"/>
                      <a:pt x="2016369" y="160639"/>
                    </a:cubicBezTo>
                    <a:cubicBezTo>
                      <a:pt x="2082800" y="106908"/>
                      <a:pt x="2129692" y="38523"/>
                      <a:pt x="2209800" y="14100"/>
                    </a:cubicBezTo>
                    <a:cubicBezTo>
                      <a:pt x="2289908" y="-10323"/>
                      <a:pt x="2393461" y="1888"/>
                      <a:pt x="2497015" y="141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D0EC4C4-66AE-47AC-B057-BE2E5440529A}"/>
                </a:ext>
              </a:extLst>
            </p:cNvPr>
            <p:cNvCxnSpPr/>
            <p:nvPr/>
          </p:nvCxnSpPr>
          <p:spPr>
            <a:xfrm>
              <a:off x="4932040" y="5085184"/>
              <a:ext cx="0" cy="1498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6C4F498-C95D-47E5-A359-4F6102F1DF91}"/>
                  </a:ext>
                </a:extLst>
              </p:cNvPr>
              <p:cNvSpPr txBox="1"/>
              <p:nvPr/>
            </p:nvSpPr>
            <p:spPr>
              <a:xfrm>
                <a:off x="4937124" y="5464027"/>
                <a:ext cx="294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6C4F498-C95D-47E5-A359-4F6102F1D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124" y="5464027"/>
                <a:ext cx="294376" cy="307777"/>
              </a:xfrm>
              <a:prstGeom prst="rect">
                <a:avLst/>
              </a:prstGeom>
              <a:blipFill>
                <a:blip r:embed="rId3"/>
                <a:stretch>
                  <a:fillRect l="-12500" r="-8333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DAACF8F1-79CC-4748-8694-54014457DC17}"/>
              </a:ext>
            </a:extLst>
          </p:cNvPr>
          <p:cNvSpPr txBox="1"/>
          <p:nvPr/>
        </p:nvSpPr>
        <p:spPr>
          <a:xfrm>
            <a:off x="4888854" y="6400556"/>
            <a:ext cx="1583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/>
              <a:t>t</a:t>
            </a:r>
            <a:endParaRPr lang="zh-CN" altLang="en-US" sz="20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D0CF35-7494-4E64-ACCF-182E770D4FEF}"/>
              </a:ext>
            </a:extLst>
          </p:cNvPr>
          <p:cNvSpPr/>
          <p:nvPr/>
        </p:nvSpPr>
        <p:spPr>
          <a:xfrm>
            <a:off x="6298522" y="6245860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19" name="标注: 右箭头 18">
            <a:extLst>
              <a:ext uri="{FF2B5EF4-FFF2-40B4-BE49-F238E27FC236}">
                <a16:creationId xmlns:a16="http://schemas.microsoft.com/office/drawing/2014/main" id="{D1EE6E4B-E80C-47B0-B3D3-BCAEC133E2BD}"/>
              </a:ext>
            </a:extLst>
          </p:cNvPr>
          <p:cNvSpPr/>
          <p:nvPr/>
        </p:nvSpPr>
        <p:spPr>
          <a:xfrm rot="16200000">
            <a:off x="3866730" y="5241432"/>
            <a:ext cx="997694" cy="1087778"/>
          </a:xfrm>
          <a:prstGeom prst="rightArrowCallout">
            <a:avLst>
              <a:gd name="adj1" fmla="val 14585"/>
              <a:gd name="adj2" fmla="val 19792"/>
              <a:gd name="adj3" fmla="val 25000"/>
              <a:gd name="adj4" fmla="val 64977"/>
            </a:avLst>
          </a:prstGeom>
          <a:solidFill>
            <a:schemeClr val="accent5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CF07EAC-804C-4E0D-960B-77BA5380FD1D}"/>
                  </a:ext>
                </a:extLst>
              </p:cNvPr>
              <p:cNvSpPr txBox="1"/>
              <p:nvPr/>
            </p:nvSpPr>
            <p:spPr>
              <a:xfrm>
                <a:off x="4023465" y="5040958"/>
                <a:ext cx="5572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CF07EAC-804C-4E0D-960B-77BA5380F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65" y="5040958"/>
                <a:ext cx="557268" cy="307777"/>
              </a:xfrm>
              <a:prstGeom prst="rect">
                <a:avLst/>
              </a:prstGeom>
              <a:blipFill>
                <a:blip r:embed="rId4"/>
                <a:stretch>
                  <a:fillRect l="-10989" r="-6593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42CB806-A65C-4B36-A304-141E0DCF0DE5}"/>
                  </a:ext>
                </a:extLst>
              </p:cNvPr>
              <p:cNvSpPr txBox="1"/>
              <p:nvPr/>
            </p:nvSpPr>
            <p:spPr>
              <a:xfrm>
                <a:off x="4813642" y="4719213"/>
                <a:ext cx="308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42CB806-A65C-4B36-A304-141E0DCF0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42" y="4719213"/>
                <a:ext cx="308802" cy="307777"/>
              </a:xfrm>
              <a:prstGeom prst="rect">
                <a:avLst/>
              </a:prstGeom>
              <a:blipFill>
                <a:blip r:embed="rId5"/>
                <a:stretch>
                  <a:fillRect l="-22000" r="-10000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DF733E1-6452-480C-957A-251983BCD2C3}"/>
              </a:ext>
            </a:extLst>
          </p:cNvPr>
          <p:cNvCxnSpPr>
            <a:cxnSpLocks/>
          </p:cNvCxnSpPr>
          <p:nvPr/>
        </p:nvCxnSpPr>
        <p:spPr>
          <a:xfrm flipV="1">
            <a:off x="4321636" y="4986783"/>
            <a:ext cx="567218" cy="24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8078FAD-0603-40F8-B47E-4E41E7EE018C}"/>
              </a:ext>
            </a:extLst>
          </p:cNvPr>
          <p:cNvCxnSpPr>
            <a:cxnSpLocks/>
            <a:stCxn id="16" idx="0"/>
            <a:endCxn id="21" idx="2"/>
          </p:cNvCxnSpPr>
          <p:nvPr/>
        </p:nvCxnSpPr>
        <p:spPr>
          <a:xfrm flipH="1" flipV="1">
            <a:off x="4968043" y="5026990"/>
            <a:ext cx="116269" cy="43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959BC4E1-7A7F-43FE-8674-668BEF90A7A8}"/>
              </a:ext>
            </a:extLst>
          </p:cNvPr>
          <p:cNvSpPr/>
          <p:nvPr/>
        </p:nvSpPr>
        <p:spPr>
          <a:xfrm>
            <a:off x="8460432" y="2842995"/>
            <a:ext cx="563198" cy="1080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2089A1E-BB0E-4B9D-91FB-7AB105F90F27}"/>
              </a:ext>
            </a:extLst>
          </p:cNvPr>
          <p:cNvSpPr/>
          <p:nvPr/>
        </p:nvSpPr>
        <p:spPr>
          <a:xfrm>
            <a:off x="8011925" y="2767632"/>
            <a:ext cx="897013" cy="1147083"/>
          </a:xfrm>
          <a:custGeom>
            <a:avLst/>
            <a:gdLst>
              <a:gd name="connsiteX0" fmla="*/ 0 w 897013"/>
              <a:gd name="connsiteY0" fmla="*/ 0 h 1137138"/>
              <a:gd name="connsiteX1" fmla="*/ 709246 w 897013"/>
              <a:gd name="connsiteY1" fmla="*/ 140677 h 1137138"/>
              <a:gd name="connsiteX2" fmla="*/ 890954 w 897013"/>
              <a:gd name="connsiteY2" fmla="*/ 545123 h 1137138"/>
              <a:gd name="connsiteX3" fmla="*/ 550985 w 897013"/>
              <a:gd name="connsiteY3" fmla="*/ 1019907 h 1137138"/>
              <a:gd name="connsiteX4" fmla="*/ 0 w 897013"/>
              <a:gd name="connsiteY4" fmla="*/ 1137138 h 11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13" h="1137138">
                <a:moveTo>
                  <a:pt x="0" y="0"/>
                </a:moveTo>
                <a:cubicBezTo>
                  <a:pt x="280377" y="24911"/>
                  <a:pt x="560754" y="49823"/>
                  <a:pt x="709246" y="140677"/>
                </a:cubicBezTo>
                <a:cubicBezTo>
                  <a:pt x="857738" y="231531"/>
                  <a:pt x="917331" y="398585"/>
                  <a:pt x="890954" y="545123"/>
                </a:cubicBezTo>
                <a:cubicBezTo>
                  <a:pt x="864577" y="691661"/>
                  <a:pt x="699477" y="921238"/>
                  <a:pt x="550985" y="1019907"/>
                </a:cubicBezTo>
                <a:cubicBezTo>
                  <a:pt x="402493" y="1118576"/>
                  <a:pt x="201246" y="1127857"/>
                  <a:pt x="0" y="1137138"/>
                </a:cubicBezTo>
              </a:path>
            </a:pathLst>
          </a:custGeom>
          <a:noFill/>
          <a:ln w="3175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1DA757C-D48E-464E-869C-D0FF422C71C4}"/>
                  </a:ext>
                </a:extLst>
              </p:cNvPr>
              <p:cNvSpPr txBox="1"/>
              <p:nvPr/>
            </p:nvSpPr>
            <p:spPr>
              <a:xfrm>
                <a:off x="7668344" y="3717577"/>
                <a:ext cx="294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1DA757C-D48E-464E-869C-D0FF422C7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3717577"/>
                <a:ext cx="294376" cy="307777"/>
              </a:xfrm>
              <a:prstGeom prst="rect">
                <a:avLst/>
              </a:prstGeom>
              <a:blipFill>
                <a:blip r:embed="rId6"/>
                <a:stretch>
                  <a:fillRect l="-12500" r="-8333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F3E2AFA-C7D3-49A2-A33F-96E923DDEE95}"/>
                  </a:ext>
                </a:extLst>
              </p:cNvPr>
              <p:cNvSpPr txBox="1"/>
              <p:nvPr/>
            </p:nvSpPr>
            <p:spPr>
              <a:xfrm>
                <a:off x="8159337" y="2767632"/>
                <a:ext cx="5572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F3E2AFA-C7D3-49A2-A33F-96E923DDE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337" y="2767632"/>
                <a:ext cx="557268" cy="307777"/>
              </a:xfrm>
              <a:prstGeom prst="rect">
                <a:avLst/>
              </a:prstGeom>
              <a:blipFill>
                <a:blip r:embed="rId7"/>
                <a:stretch>
                  <a:fillRect l="-10870" r="-5435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024BF4E-17BB-4FF7-A4E3-C0C1BA142354}"/>
                  </a:ext>
                </a:extLst>
              </p:cNvPr>
              <p:cNvSpPr txBox="1"/>
              <p:nvPr/>
            </p:nvSpPr>
            <p:spPr>
              <a:xfrm>
                <a:off x="7503561" y="2536784"/>
                <a:ext cx="308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024BF4E-17BB-4FF7-A4E3-C0C1BA142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561" y="2536784"/>
                <a:ext cx="308802" cy="307777"/>
              </a:xfrm>
              <a:prstGeom prst="rect">
                <a:avLst/>
              </a:prstGeom>
              <a:blipFill>
                <a:blip r:embed="rId8"/>
                <a:stretch>
                  <a:fillRect l="-21569" r="-7843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82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1 0.00649 L -0.18368 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1FDB1-2FDC-4EBB-AA97-572A0ECA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Vanilla RNN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2692DB-1E63-4F12-9A24-5844F2C1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38" y="1899389"/>
            <a:ext cx="8419644" cy="39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0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4CDDF-87B3-4D39-A585-43F0171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Computational Graph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DBB92-346B-40DD-96C7-DF101D662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E2566A-2E15-489C-B42A-0F64B2E2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089"/>
            <a:ext cx="9144000" cy="461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68655</TotalTime>
  <Words>1288</Words>
  <Application>Microsoft Office PowerPoint</Application>
  <PresentationFormat>On-screen Show (4:3)</PresentationFormat>
  <Paragraphs>187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Sequential /Time-series data </vt:lpstr>
      <vt:lpstr>Key Elements</vt:lpstr>
      <vt:lpstr>ARMA model</vt:lpstr>
      <vt:lpstr>ARMA Model</vt:lpstr>
      <vt:lpstr>Recurrent Neural Networks</vt:lpstr>
      <vt:lpstr>Vanilla RNN</vt:lpstr>
      <vt:lpstr>Computational Graph</vt:lpstr>
      <vt:lpstr>Computational Graph</vt:lpstr>
      <vt:lpstr>Computational Graph</vt:lpstr>
      <vt:lpstr>W/ Teaching Forcing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 through time</vt:lpstr>
      <vt:lpstr>Illustration</vt:lpstr>
      <vt:lpstr>Vanishing/Exploding Gradient</vt:lpstr>
      <vt:lpstr>Backpropagation in Time</vt:lpstr>
      <vt:lpstr>Truncated BPPT</vt:lpstr>
      <vt:lpstr>PowerPoint Presentation</vt:lpstr>
      <vt:lpstr>Pros and Cons of Vanilla RNN</vt:lpstr>
      <vt:lpstr>Teaching Forcing</vt:lpstr>
      <vt:lpstr>Teaching Forcing</vt:lpstr>
      <vt:lpstr>Error Accumulation </vt:lpstr>
      <vt:lpstr>RNN without Step-wise Teaching Forcing</vt:lpstr>
      <vt:lpstr>Warmup in RNN</vt:lpstr>
      <vt:lpstr>Combine Teacher/No-teacher Forcing</vt:lpstr>
      <vt:lpstr>Applications</vt:lpstr>
      <vt:lpstr>Sentiment Classification</vt:lpstr>
      <vt:lpstr>Image Captioning</vt:lpstr>
      <vt:lpstr>Image captioning</vt:lpstr>
      <vt:lpstr>Image captions</vt:lpstr>
      <vt:lpstr>Neural Translation</vt:lpstr>
      <vt:lpstr>PowerPoint Presentation</vt:lpstr>
      <vt:lpstr>PowerPoint Presentation</vt:lpstr>
      <vt:lpstr>Seq2seq Structure</vt:lpstr>
      <vt:lpstr>How to train Seq2seq</vt:lpstr>
      <vt:lpstr>PowerPoint Presentation</vt:lpstr>
      <vt:lpstr>Input – Output Scenarios</vt:lpstr>
      <vt:lpstr>Long-short term Memory</vt:lpstr>
      <vt:lpstr>PowerPoint Presentation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zhanka00</dc:creator>
  <cp:lastModifiedBy>Khai Nguyen</cp:lastModifiedBy>
  <cp:revision>3658</cp:revision>
  <dcterms:created xsi:type="dcterms:W3CDTF">2011-11-14T01:04:32Z</dcterms:created>
  <dcterms:modified xsi:type="dcterms:W3CDTF">2021-05-04T02:10:05Z</dcterms:modified>
</cp:coreProperties>
</file>